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1" r:id="rId4"/>
    <p:sldId id="263" r:id="rId5"/>
    <p:sldId id="264" r:id="rId6"/>
    <p:sldId id="259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CC99"/>
    <a:srgbClr val="00FF99"/>
    <a:srgbClr val="CCFF33"/>
    <a:srgbClr val="FF9966"/>
    <a:srgbClr val="33CC33"/>
    <a:srgbClr val="3399FF"/>
    <a:srgbClr val="000066"/>
    <a:srgbClr val="0033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10E09-9743-4CD1-91CD-964247FAA5B8}" type="datetimeFigureOut">
              <a:rPr lang="es-MX" smtClean="0"/>
              <a:pPr/>
              <a:t>04/07/2013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20A7C-F38E-44B8-A67C-586D03700E8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ERHS-CARG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20A7C-F38E-44B8-A67C-586D03700E80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mtClean="0"/>
              <a:t>ERHS-CARG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20A7C-F38E-44B8-A67C-586D03700E80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mtClean="0"/>
              <a:t>ERHS-CARG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20A7C-F38E-44B8-A67C-586D03700E80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ERHS-CARG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20A7C-F38E-44B8-A67C-586D03700E80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mtClean="0"/>
              <a:t>ERHS-CARG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20A7C-F38E-44B8-A67C-586D03700E80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mtClean="0"/>
              <a:t>ERHS-CARG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20A7C-F38E-44B8-A67C-586D03700E80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6718-40F3-4EE5-B81C-2A00FA9F9DB7}" type="datetimeFigureOut">
              <a:rPr lang="es-MX" smtClean="0"/>
              <a:pPr/>
              <a:t>04/07/2013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A27-64F9-4FB6-B087-61CFB5BEB1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6718-40F3-4EE5-B81C-2A00FA9F9DB7}" type="datetimeFigureOut">
              <a:rPr lang="es-MX" smtClean="0"/>
              <a:pPr/>
              <a:t>04/07/2013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A27-64F9-4FB6-B087-61CFB5BEB1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6718-40F3-4EE5-B81C-2A00FA9F9DB7}" type="datetimeFigureOut">
              <a:rPr lang="es-MX" smtClean="0"/>
              <a:pPr/>
              <a:t>04/07/2013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A27-64F9-4FB6-B087-61CFB5BEB1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6718-40F3-4EE5-B81C-2A00FA9F9DB7}" type="datetimeFigureOut">
              <a:rPr lang="es-MX" smtClean="0"/>
              <a:pPr/>
              <a:t>04/07/2013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A27-64F9-4FB6-B087-61CFB5BEB1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6718-40F3-4EE5-B81C-2A00FA9F9DB7}" type="datetimeFigureOut">
              <a:rPr lang="es-MX" smtClean="0"/>
              <a:pPr/>
              <a:t>04/07/2013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A27-64F9-4FB6-B087-61CFB5BEB1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6718-40F3-4EE5-B81C-2A00FA9F9DB7}" type="datetimeFigureOut">
              <a:rPr lang="es-MX" smtClean="0"/>
              <a:pPr/>
              <a:t>04/07/2013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A27-64F9-4FB6-B087-61CFB5BEB1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6718-40F3-4EE5-B81C-2A00FA9F9DB7}" type="datetimeFigureOut">
              <a:rPr lang="es-MX" smtClean="0"/>
              <a:pPr/>
              <a:t>04/07/2013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A27-64F9-4FB6-B087-61CFB5BEB1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6718-40F3-4EE5-B81C-2A00FA9F9DB7}" type="datetimeFigureOut">
              <a:rPr lang="es-MX" smtClean="0"/>
              <a:pPr/>
              <a:t>04/07/2013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A27-64F9-4FB6-B087-61CFB5BEB1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6718-40F3-4EE5-B81C-2A00FA9F9DB7}" type="datetimeFigureOut">
              <a:rPr lang="es-MX" smtClean="0"/>
              <a:pPr/>
              <a:t>04/07/2013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A27-64F9-4FB6-B087-61CFB5BEB1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6718-40F3-4EE5-B81C-2A00FA9F9DB7}" type="datetimeFigureOut">
              <a:rPr lang="es-MX" smtClean="0"/>
              <a:pPr/>
              <a:t>04/07/2013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A27-64F9-4FB6-B087-61CFB5BEB1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6718-40F3-4EE5-B81C-2A00FA9F9DB7}" type="datetimeFigureOut">
              <a:rPr lang="es-MX" smtClean="0"/>
              <a:pPr/>
              <a:t>04/07/2013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A27-64F9-4FB6-B087-61CFB5BEB1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7000"/>
            <a:lum/>
          </a:blip>
          <a:srcRect/>
          <a:stretch>
            <a:fillRect l="-4000" t="-23000" r="-5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56718-40F3-4EE5-B81C-2A00FA9F9DB7}" type="datetimeFigureOut">
              <a:rPr lang="es-MX" smtClean="0"/>
              <a:pPr/>
              <a:t>04/07/2013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80A27-64F9-4FB6-B087-61CFB5BEB1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PP\Proyecto%20de%20Naci&#243;n\Presentaci&#243;n%20Ju&#225;rez\LEYES%20DE%20REFORMA%20BENITO%20JUAREZ.wmv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47000"/>
            <a:lum/>
          </a:blip>
          <a:srcRect/>
          <a:stretch>
            <a:fillRect l="-10000" t="-23000" r="-5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rush Script MT" pitchFamily="66" charset="0"/>
              </a:rPr>
              <a:t>Proyecto de Nación de Juárez</a:t>
            </a:r>
            <a:endParaRPr lang="es-ES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800000"/>
              </a:solidFill>
              <a:effectLst>
                <a:outerShdw blurRad="50800" algn="tl" rotWithShape="0">
                  <a:srgbClr val="000000"/>
                </a:outerShdw>
              </a:effectLst>
              <a:latin typeface="Brush Script MT" pitchFamily="66" charset="0"/>
            </a:endParaRPr>
          </a:p>
        </p:txBody>
      </p:sp>
      <p:pic>
        <p:nvPicPr>
          <p:cNvPr id="3" name="2 Imagen" descr="Línea del tiempo Juárez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1052736"/>
            <a:ext cx="8572560" cy="5429288"/>
          </a:xfrm>
          <a:prstGeom prst="roundRect">
            <a:avLst>
              <a:gd name="adj" fmla="val 16667"/>
            </a:avLst>
          </a:prstGeom>
          <a:ln w="19050"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3 Imagen" descr="benitojuarez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87824" y="1160748"/>
            <a:ext cx="1224136" cy="18362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7000"/>
            <a:lum/>
          </a:blip>
          <a:srcRect/>
          <a:stretch>
            <a:fillRect l="-10000" t="-23000" r="-5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35 Conector recto"/>
          <p:cNvCxnSpPr/>
          <p:nvPr/>
        </p:nvCxnSpPr>
        <p:spPr>
          <a:xfrm>
            <a:off x="4572000" y="908720"/>
            <a:ext cx="0" cy="72008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6804248" y="2204864"/>
            <a:ext cx="0" cy="72008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4572000" y="2276872"/>
            <a:ext cx="0" cy="72008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2411760" y="2204864"/>
            <a:ext cx="0" cy="72008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>
            <a:off x="1835696" y="3429000"/>
            <a:ext cx="0" cy="72008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611560" y="3284984"/>
            <a:ext cx="0" cy="223224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7308304" y="3501008"/>
            <a:ext cx="0" cy="72008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>
            <a:off x="8532440" y="3501008"/>
            <a:ext cx="0" cy="252028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 flipH="1">
            <a:off x="7956376" y="6021288"/>
            <a:ext cx="576064" cy="0"/>
          </a:xfrm>
          <a:prstGeom prst="line">
            <a:avLst/>
          </a:prstGeom>
          <a:ln w="2540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3 Grupo"/>
          <p:cNvGrpSpPr/>
          <p:nvPr/>
        </p:nvGrpSpPr>
        <p:grpSpPr>
          <a:xfrm>
            <a:off x="899592" y="332656"/>
            <a:ext cx="7632848" cy="750691"/>
            <a:chOff x="936108" y="168975"/>
            <a:chExt cx="5730146" cy="75069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" name="5 Rectángulo"/>
            <p:cNvSpPr/>
            <p:nvPr/>
          </p:nvSpPr>
          <p:spPr>
            <a:xfrm>
              <a:off x="936108" y="168975"/>
              <a:ext cx="5730146" cy="750691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936108" y="168975"/>
              <a:ext cx="5730146" cy="75069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3600" kern="1200" dirty="0" smtClean="0">
                  <a:solidFill>
                    <a:srgbClr val="FFFF00"/>
                  </a:solidFill>
                  <a:latin typeface="Algerian" pitchFamily="82" charset="0"/>
                </a:rPr>
                <a:t>Triunfo de la República</a:t>
              </a:r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2051720" y="1412776"/>
            <a:ext cx="5040560" cy="1008112"/>
            <a:chOff x="1339567" y="1234957"/>
            <a:chExt cx="4923228" cy="75069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8 Rectángulo"/>
            <p:cNvSpPr/>
            <p:nvPr/>
          </p:nvSpPr>
          <p:spPr>
            <a:xfrm>
              <a:off x="1339567" y="1234957"/>
              <a:ext cx="4923228" cy="750691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1339567" y="1234957"/>
              <a:ext cx="4923228" cy="75069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kern="1200" dirty="0" smtClean="0">
                  <a:solidFill>
                    <a:srgbClr val="FFFF00"/>
                  </a:solidFill>
                </a:rPr>
                <a:t>Benito Juárez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kern="1200" dirty="0" smtClean="0">
                  <a:solidFill>
                    <a:srgbClr val="FFFF00"/>
                  </a:solidFill>
                </a:rPr>
                <a:t>Presidente de la República 1867 - 1871</a:t>
              </a:r>
              <a:endParaRPr lang="es-MX" sz="20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323528" y="2708920"/>
            <a:ext cx="2520280" cy="750691"/>
            <a:chOff x="0" y="2257962"/>
            <a:chExt cx="2805108" cy="75069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11 Rectángulo"/>
            <p:cNvSpPr/>
            <p:nvPr/>
          </p:nvSpPr>
          <p:spPr>
            <a:xfrm>
              <a:off x="0" y="2257962"/>
              <a:ext cx="2805108" cy="750691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12 Rectángulo"/>
            <p:cNvSpPr/>
            <p:nvPr/>
          </p:nvSpPr>
          <p:spPr>
            <a:xfrm>
              <a:off x="0" y="2257962"/>
              <a:ext cx="2805108" cy="75069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kern="1200" dirty="0" smtClean="0">
                  <a:solidFill>
                    <a:srgbClr val="FFFF00"/>
                  </a:solidFill>
                </a:rPr>
                <a:t>Redujo y organizó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kern="1200" dirty="0" smtClean="0">
                  <a:solidFill>
                    <a:srgbClr val="FFFF00"/>
                  </a:solidFill>
                </a:rPr>
                <a:t>al ejército</a:t>
              </a:r>
              <a:endParaRPr lang="es-MX" sz="20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3422084" y="2636912"/>
            <a:ext cx="2734092" cy="1296144"/>
            <a:chOff x="3258154" y="2641655"/>
            <a:chExt cx="2299832" cy="165336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" name="14 Rectángulo"/>
            <p:cNvSpPr/>
            <p:nvPr/>
          </p:nvSpPr>
          <p:spPr>
            <a:xfrm>
              <a:off x="3258154" y="2641655"/>
              <a:ext cx="2299832" cy="1653367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15 Rectángulo"/>
            <p:cNvSpPr/>
            <p:nvPr/>
          </p:nvSpPr>
          <p:spPr>
            <a:xfrm>
              <a:off x="3258154" y="2641655"/>
              <a:ext cx="2299832" cy="165336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kern="1200" dirty="0" smtClean="0">
                  <a:solidFill>
                    <a:srgbClr val="FFFF00"/>
                  </a:solidFill>
                </a:rPr>
                <a:t>Consolidó las Leyes de Reforma y de la Constitución</a:t>
              </a:r>
              <a:endParaRPr lang="es-MX" sz="2000" b="1" kern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21" name="20 Rectángulo"/>
          <p:cNvSpPr/>
          <p:nvPr/>
        </p:nvSpPr>
        <p:spPr>
          <a:xfrm>
            <a:off x="6516216" y="2708921"/>
            <a:ext cx="2299832" cy="864096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Inició el pago de la deuda externa</a:t>
            </a:r>
            <a:endParaRPr lang="es-MX" sz="2000" b="1" dirty="0">
              <a:solidFill>
                <a:srgbClr val="FFFF00"/>
              </a:solidFill>
            </a:endParaRPr>
          </a:p>
        </p:txBody>
      </p:sp>
      <p:grpSp>
        <p:nvGrpSpPr>
          <p:cNvPr id="23" name="22 Grupo"/>
          <p:cNvGrpSpPr/>
          <p:nvPr/>
        </p:nvGrpSpPr>
        <p:grpSpPr>
          <a:xfrm>
            <a:off x="4067944" y="3861048"/>
            <a:ext cx="4248471" cy="1653367"/>
            <a:chOff x="3111357" y="2641655"/>
            <a:chExt cx="2887023" cy="165336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4" name="23 Rectángulo"/>
            <p:cNvSpPr/>
            <p:nvPr/>
          </p:nvSpPr>
          <p:spPr>
            <a:xfrm>
              <a:off x="3160290" y="2929686"/>
              <a:ext cx="2789158" cy="1008113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24 Rectángulo"/>
            <p:cNvSpPr/>
            <p:nvPr/>
          </p:nvSpPr>
          <p:spPr>
            <a:xfrm>
              <a:off x="3111357" y="2641655"/>
              <a:ext cx="2887023" cy="165336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dirty="0" smtClean="0">
                  <a:solidFill>
                    <a:srgbClr val="FFFF00"/>
                  </a:solidFill>
                </a:rPr>
                <a:t>Proporcionó a Hacienda mayor presupuesto como consecuencia de reducir sueldos de la milicia</a:t>
              </a:r>
              <a:endParaRPr lang="es-MX" sz="20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6" name="25 Grupo"/>
          <p:cNvGrpSpPr/>
          <p:nvPr/>
        </p:nvGrpSpPr>
        <p:grpSpPr>
          <a:xfrm>
            <a:off x="4355976" y="5204633"/>
            <a:ext cx="4248471" cy="1653367"/>
            <a:chOff x="3111357" y="2641655"/>
            <a:chExt cx="2887023" cy="165336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7" name="26 Rectángulo"/>
            <p:cNvSpPr/>
            <p:nvPr/>
          </p:nvSpPr>
          <p:spPr>
            <a:xfrm>
              <a:off x="3453885" y="2929686"/>
              <a:ext cx="2201967" cy="1008113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27 Rectángulo"/>
            <p:cNvSpPr/>
            <p:nvPr/>
          </p:nvSpPr>
          <p:spPr>
            <a:xfrm>
              <a:off x="3111357" y="2641655"/>
              <a:ext cx="2887023" cy="165336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dirty="0" smtClean="0">
                  <a:solidFill>
                    <a:srgbClr val="FFFF00"/>
                  </a:solidFill>
                </a:rPr>
                <a:t>Reinició la expropiación de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dirty="0" smtClean="0">
                  <a:solidFill>
                    <a:srgbClr val="FFFF00"/>
                  </a:solidFill>
                </a:rPr>
                <a:t>los bienes del Clero</a:t>
              </a:r>
              <a:endParaRPr lang="es-MX" sz="20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9" name="28 Grupo"/>
          <p:cNvGrpSpPr/>
          <p:nvPr/>
        </p:nvGrpSpPr>
        <p:grpSpPr>
          <a:xfrm>
            <a:off x="0" y="3717032"/>
            <a:ext cx="4248471" cy="1653367"/>
            <a:chOff x="3111357" y="2641655"/>
            <a:chExt cx="2887023" cy="165336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0" name="29 Rectángulo"/>
            <p:cNvSpPr/>
            <p:nvPr/>
          </p:nvSpPr>
          <p:spPr>
            <a:xfrm>
              <a:off x="3845346" y="2929686"/>
              <a:ext cx="1419046" cy="1008113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30 Rectángulo"/>
            <p:cNvSpPr/>
            <p:nvPr/>
          </p:nvSpPr>
          <p:spPr>
            <a:xfrm>
              <a:off x="3111357" y="2641655"/>
              <a:ext cx="2887023" cy="165336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dirty="0" smtClean="0">
                  <a:solidFill>
                    <a:srgbClr val="FFFF00"/>
                  </a:solidFill>
                </a:rPr>
                <a:t>De 85,000 a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dirty="0" smtClean="0">
                  <a:solidFill>
                    <a:srgbClr val="FFFF00"/>
                  </a:solidFill>
                </a:rPr>
                <a:t>25,000 efectivos</a:t>
              </a:r>
              <a:endParaRPr lang="es-MX" sz="20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2" name="31 Grupo"/>
          <p:cNvGrpSpPr/>
          <p:nvPr/>
        </p:nvGrpSpPr>
        <p:grpSpPr>
          <a:xfrm>
            <a:off x="179512" y="5157193"/>
            <a:ext cx="4104455" cy="1700808"/>
            <a:chOff x="3160291" y="2641655"/>
            <a:chExt cx="2789158" cy="165336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3" name="32 Rectángulo"/>
            <p:cNvSpPr/>
            <p:nvPr/>
          </p:nvSpPr>
          <p:spPr>
            <a:xfrm>
              <a:off x="3160291" y="2785672"/>
              <a:ext cx="2789158" cy="1368152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33 Rectángulo"/>
            <p:cNvSpPr/>
            <p:nvPr/>
          </p:nvSpPr>
          <p:spPr>
            <a:xfrm>
              <a:off x="3209222" y="2641655"/>
              <a:ext cx="2642362" cy="165336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kern="1200" dirty="0" smtClean="0">
                  <a:solidFill>
                    <a:srgbClr val="FFFF00"/>
                  </a:solidFill>
                </a:rPr>
                <a:t>Controló políticamente a los caudillos militares surgidos durante los 3 años de guerra e intervenciones</a:t>
              </a:r>
              <a:endParaRPr lang="es-MX" sz="2000" b="1" kern="1200" dirty="0">
                <a:solidFill>
                  <a:srgbClr val="FFFF00"/>
                </a:solidFill>
              </a:endParaRPr>
            </a:p>
          </p:txBody>
        </p:sp>
      </p:grpSp>
      <p:pic>
        <p:nvPicPr>
          <p:cNvPr id="46" name="Picture 4" descr="http://ts4.mm.bing.net/th?id=H.4688876991612815&amp;pid=15.1&amp;H=133&amp;W=1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340768"/>
            <a:ext cx="1386017" cy="115212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8" name="Picture 4" descr="http://ts4.mm.bing.net/th?id=H.4688876991612815&amp;pid=15.1&amp;H=133&amp;W=1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340768"/>
            <a:ext cx="1386017" cy="115212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7000"/>
            <a:lum/>
          </a:blip>
          <a:srcRect/>
          <a:stretch>
            <a:fillRect l="-10000" t="-23000" r="-5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51 Pergamino horizontal"/>
          <p:cNvSpPr/>
          <p:nvPr/>
        </p:nvSpPr>
        <p:spPr>
          <a:xfrm>
            <a:off x="251520" y="2564904"/>
            <a:ext cx="2952328" cy="2592288"/>
          </a:xfrm>
          <a:prstGeom prst="horizontalScroll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PLAN DE AYUTLA</a:t>
            </a: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1° Marzo 1854 se proclamó el plan de </a:t>
            </a:r>
            <a:r>
              <a:rPr lang="es-MX" sz="2000" b="1" dirty="0" err="1" smtClean="0">
                <a:solidFill>
                  <a:srgbClr val="FFFF00"/>
                </a:solidFill>
              </a:rPr>
              <a:t>Ayutla</a:t>
            </a:r>
            <a:r>
              <a:rPr lang="es-MX" sz="2000" b="1" dirty="0" smtClean="0">
                <a:solidFill>
                  <a:srgbClr val="FFFF00"/>
                </a:solidFill>
              </a:rPr>
              <a:t> contra la dictadura de Antonio López de Santa Anna</a:t>
            </a:r>
          </a:p>
        </p:txBody>
      </p:sp>
      <p:sp>
        <p:nvSpPr>
          <p:cNvPr id="48" name="47 Pergamino horizontal"/>
          <p:cNvSpPr/>
          <p:nvPr/>
        </p:nvSpPr>
        <p:spPr>
          <a:xfrm>
            <a:off x="2267744" y="188640"/>
            <a:ext cx="4680520" cy="1033272"/>
          </a:xfrm>
          <a:prstGeom prst="horizontalScroll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rgbClr val="FFFF00"/>
                </a:solidFill>
                <a:latin typeface="Algerian" pitchFamily="82" charset="0"/>
              </a:rPr>
              <a:t>Leyes de Reforma</a:t>
            </a:r>
          </a:p>
        </p:txBody>
      </p:sp>
      <p:sp>
        <p:nvSpPr>
          <p:cNvPr id="50" name="49 Pergamino horizontal"/>
          <p:cNvSpPr/>
          <p:nvPr/>
        </p:nvSpPr>
        <p:spPr>
          <a:xfrm>
            <a:off x="1547664" y="836712"/>
            <a:ext cx="6264696" cy="1872208"/>
          </a:xfrm>
          <a:prstGeom prst="horizontalScroll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rgbClr val="FFFF00"/>
                </a:solidFill>
              </a:rPr>
              <a:t>Conjunto de leyes expedidas entre 1855 y 1863 durante los gobiernos de Juan Álvarez, Ignacio </a:t>
            </a:r>
            <a:r>
              <a:rPr lang="es-MX" sz="2400" b="1" dirty="0" err="1" smtClean="0">
                <a:solidFill>
                  <a:srgbClr val="FFFF00"/>
                </a:solidFill>
              </a:rPr>
              <a:t>Comonfort</a:t>
            </a:r>
            <a:r>
              <a:rPr lang="es-MX" sz="2400" b="1" dirty="0" smtClean="0">
                <a:solidFill>
                  <a:srgbClr val="FFFF00"/>
                </a:solidFill>
              </a:rPr>
              <a:t> y Benito Juárez</a:t>
            </a:r>
          </a:p>
        </p:txBody>
      </p:sp>
      <p:sp>
        <p:nvSpPr>
          <p:cNvPr id="51" name="50 Pergamino horizontal"/>
          <p:cNvSpPr/>
          <p:nvPr/>
        </p:nvSpPr>
        <p:spPr>
          <a:xfrm>
            <a:off x="611560" y="2996952"/>
            <a:ext cx="2664296" cy="2592288"/>
          </a:xfrm>
          <a:prstGeom prst="horizontalScroll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LEY JUÁREZ</a:t>
            </a: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Ley de administración de justicia orgánica de los tribunales de la Federación</a:t>
            </a:r>
          </a:p>
        </p:txBody>
      </p:sp>
      <p:sp>
        <p:nvSpPr>
          <p:cNvPr id="55" name="54 Pergamino horizontal"/>
          <p:cNvSpPr/>
          <p:nvPr/>
        </p:nvSpPr>
        <p:spPr>
          <a:xfrm>
            <a:off x="971600" y="3429000"/>
            <a:ext cx="4680520" cy="2592288"/>
          </a:xfrm>
          <a:prstGeom prst="horizontalScroll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LEY LAFRAGUA</a:t>
            </a: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Ley de libertad de expresión de los medios impresos (1855). Promulgada por el </a:t>
            </a:r>
            <a:r>
              <a:rPr lang="es-MX" sz="2000" b="1" dirty="0" err="1" smtClean="0">
                <a:solidFill>
                  <a:srgbClr val="FFFF00"/>
                </a:solidFill>
              </a:rPr>
              <a:t>Srio</a:t>
            </a:r>
            <a:r>
              <a:rPr lang="es-MX" sz="2000" b="1" dirty="0" smtClean="0">
                <a:solidFill>
                  <a:srgbClr val="FFFF00"/>
                </a:solidFill>
              </a:rPr>
              <a:t>. de Relaciones Exteriores José María </a:t>
            </a:r>
            <a:r>
              <a:rPr lang="es-MX" sz="2000" b="1" dirty="0" err="1" smtClean="0">
                <a:solidFill>
                  <a:srgbClr val="FFFF00"/>
                </a:solidFill>
              </a:rPr>
              <a:t>Lafragua</a:t>
            </a:r>
            <a:r>
              <a:rPr lang="es-MX" sz="2000" b="1" dirty="0" smtClean="0">
                <a:solidFill>
                  <a:srgbClr val="FFFF00"/>
                </a:solidFill>
              </a:rPr>
              <a:t>. Derogó la Ley Lares.</a:t>
            </a:r>
          </a:p>
        </p:txBody>
      </p:sp>
      <p:sp>
        <p:nvSpPr>
          <p:cNvPr id="54" name="53 Pergamino horizontal"/>
          <p:cNvSpPr/>
          <p:nvPr/>
        </p:nvSpPr>
        <p:spPr>
          <a:xfrm>
            <a:off x="1331640" y="3861048"/>
            <a:ext cx="3528392" cy="2592288"/>
          </a:xfrm>
          <a:prstGeom prst="horizontalScroll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DECRETOS</a:t>
            </a: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Se suprime la coacción civil de los votos religiosos.</a:t>
            </a: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Se suprime la Compañía de Jesús en México (1856)</a:t>
            </a:r>
          </a:p>
        </p:txBody>
      </p:sp>
      <p:sp>
        <p:nvSpPr>
          <p:cNvPr id="53" name="52 Pergamino horizontal"/>
          <p:cNvSpPr/>
          <p:nvPr/>
        </p:nvSpPr>
        <p:spPr>
          <a:xfrm>
            <a:off x="3419872" y="2492896"/>
            <a:ext cx="5040560" cy="2592288"/>
          </a:xfrm>
          <a:prstGeom prst="horizontalScroll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Se suprimen los fueros en materia civil del clero y del ejército. Esta ley, expedida por Juárez en 1855, fue rechazada por los obispos y arzobispos de México y criticada por los conservadores.</a:t>
            </a:r>
          </a:p>
        </p:txBody>
      </p:sp>
      <p:sp>
        <p:nvSpPr>
          <p:cNvPr id="56" name="55 Pergamino horizontal"/>
          <p:cNvSpPr/>
          <p:nvPr/>
        </p:nvSpPr>
        <p:spPr>
          <a:xfrm>
            <a:off x="3779912" y="2924944"/>
            <a:ext cx="4896544" cy="2592288"/>
          </a:xfrm>
          <a:prstGeom prst="horizontalScroll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LEY LERDO</a:t>
            </a: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Ley de desamortización de fincas rústicas y urbanas propiedad de corporaciones civiles  y eclesiásticas. Creada por Miguel Lerdo de Tejada en 1856.</a:t>
            </a:r>
          </a:p>
        </p:txBody>
      </p:sp>
      <p:sp>
        <p:nvSpPr>
          <p:cNvPr id="57" name="56 Pergamino horizontal"/>
          <p:cNvSpPr/>
          <p:nvPr/>
        </p:nvSpPr>
        <p:spPr>
          <a:xfrm>
            <a:off x="4139952" y="3429000"/>
            <a:ext cx="4392488" cy="2592288"/>
          </a:xfrm>
          <a:prstGeom prst="horizontalScroll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LEY IGLESIAS</a:t>
            </a: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Prohibió el cobro de derechos y obvenciones parroquiales y diezmo a las clases pobres (1857). Decretado por José María Iglesias.</a:t>
            </a:r>
          </a:p>
        </p:txBody>
      </p:sp>
      <p:sp>
        <p:nvSpPr>
          <p:cNvPr id="58" name="57 Pergamino horizontal"/>
          <p:cNvSpPr/>
          <p:nvPr/>
        </p:nvSpPr>
        <p:spPr>
          <a:xfrm>
            <a:off x="4499992" y="3933056"/>
            <a:ext cx="4499992" cy="2592288"/>
          </a:xfrm>
          <a:prstGeom prst="horizontalScroll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LEY DEL REGISTRO CIVIL (1859)</a:t>
            </a:r>
          </a:p>
          <a:p>
            <a:pPr algn="ctr"/>
            <a:r>
              <a:rPr lang="es-MX" sz="2000" b="1" dirty="0" smtClean="0">
                <a:solidFill>
                  <a:srgbClr val="FFFF00"/>
                </a:solidFill>
              </a:rPr>
              <a:t>El registro del estado civil queda a cargo de empleados del gobierno y no de la iglesia. Se declararon nacimientos y defunciones como en contrato civil con el Estado.</a:t>
            </a:r>
          </a:p>
        </p:txBody>
      </p:sp>
      <p:pic>
        <p:nvPicPr>
          <p:cNvPr id="6146" name="Picture 2" descr="http://elorbe.com/archivos/2010/10/Benito_Jurez_con_las_Leyes_de_Reforma-150x1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0"/>
            <a:ext cx="1152128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0" grpId="0" animBg="1"/>
      <p:bldP spid="51" grpId="0" animBg="1"/>
      <p:bldP spid="55" grpId="0" animBg="1"/>
      <p:bldP spid="54" grpId="0" animBg="1"/>
      <p:bldP spid="53" grpId="0" animBg="1"/>
      <p:bldP spid="56" grpId="0" animBg="1"/>
      <p:bldP spid="57" grpId="0" animBg="1"/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7000"/>
            <a:lum/>
          </a:blip>
          <a:srcRect/>
          <a:stretch>
            <a:fillRect l="-10000" t="-23000" r="-5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44 Conector recto"/>
          <p:cNvCxnSpPr>
            <a:stCxn id="29" idx="1"/>
            <a:endCxn id="39" idx="3"/>
          </p:cNvCxnSpPr>
          <p:nvPr/>
        </p:nvCxnSpPr>
        <p:spPr>
          <a:xfrm flipH="1" flipV="1">
            <a:off x="5796136" y="3573016"/>
            <a:ext cx="864096" cy="158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4572000" y="2492896"/>
            <a:ext cx="0" cy="5040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>
            <a:stCxn id="35" idx="3"/>
            <a:endCxn id="39" idx="1"/>
          </p:cNvCxnSpPr>
          <p:nvPr/>
        </p:nvCxnSpPr>
        <p:spPr>
          <a:xfrm>
            <a:off x="2699792" y="1304011"/>
            <a:ext cx="504056" cy="22690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stCxn id="37" idx="1"/>
            <a:endCxn id="39" idx="3"/>
          </p:cNvCxnSpPr>
          <p:nvPr/>
        </p:nvCxnSpPr>
        <p:spPr>
          <a:xfrm flipH="1">
            <a:off x="5796136" y="1270736"/>
            <a:ext cx="648072" cy="23022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>
            <a:endCxn id="39" idx="1"/>
          </p:cNvCxnSpPr>
          <p:nvPr/>
        </p:nvCxnSpPr>
        <p:spPr>
          <a:xfrm flipV="1">
            <a:off x="2483768" y="3573016"/>
            <a:ext cx="720080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>
            <a:stCxn id="39" idx="1"/>
            <a:endCxn id="33" idx="3"/>
          </p:cNvCxnSpPr>
          <p:nvPr/>
        </p:nvCxnSpPr>
        <p:spPr>
          <a:xfrm flipH="1">
            <a:off x="2843808" y="3573016"/>
            <a:ext cx="360040" cy="22342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>
            <a:stCxn id="27" idx="0"/>
          </p:cNvCxnSpPr>
          <p:nvPr/>
        </p:nvCxnSpPr>
        <p:spPr>
          <a:xfrm flipH="1" flipV="1">
            <a:off x="4499992" y="4149080"/>
            <a:ext cx="72008" cy="4320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>
            <a:stCxn id="39" idx="3"/>
            <a:endCxn id="31" idx="1"/>
          </p:cNvCxnSpPr>
          <p:nvPr/>
        </p:nvCxnSpPr>
        <p:spPr>
          <a:xfrm>
            <a:off x="5796136" y="3573016"/>
            <a:ext cx="504056" cy="21622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35 Imagen" descr="cementeri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620688"/>
            <a:ext cx="2088232" cy="1564158"/>
          </a:xfrm>
          <a:prstGeom prst="rect">
            <a:avLst/>
          </a:prstGeom>
          <a:scene3d>
            <a:camera prst="isometricOffAxis1Right"/>
            <a:lightRig rig="threePt" dir="t"/>
          </a:scene3d>
          <a:sp3d>
            <a:bevelT w="152400" h="50800" prst="softRound"/>
          </a:sp3d>
        </p:spPr>
      </p:pic>
      <p:pic>
        <p:nvPicPr>
          <p:cNvPr id="32" name="31 Imagen" descr="Lázaro de la Garz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2280" y="5013176"/>
            <a:ext cx="1160219" cy="1407727"/>
          </a:xfrm>
          <a:prstGeom prst="rect">
            <a:avLst/>
          </a:prstGeom>
          <a:scene3d>
            <a:camera prst="isometricOffAxis1Right"/>
            <a:lightRig rig="threePt" dir="t"/>
          </a:scene3d>
          <a:sp3d>
            <a:bevelT w="152400" h="50800" prst="softRound"/>
          </a:sp3d>
        </p:spPr>
      </p:pic>
      <p:sp>
        <p:nvSpPr>
          <p:cNvPr id="15" name="14 Rectángulo redondeado"/>
          <p:cNvSpPr/>
          <p:nvPr/>
        </p:nvSpPr>
        <p:spPr>
          <a:xfrm>
            <a:off x="3347864" y="4797152"/>
            <a:ext cx="2376264" cy="1656184"/>
          </a:xfrm>
          <a:prstGeom prst="roundRect">
            <a:avLst>
              <a:gd name="adj" fmla="val 10000"/>
            </a:avLst>
          </a:prstGeom>
          <a:blipFill>
            <a:blip r:embed="rId6" cstate="print"/>
            <a:stretch>
              <a:fillRect/>
            </a:stretch>
          </a:blipFill>
          <a:scene3d>
            <a:camera prst="isometricOffAxis1Right"/>
            <a:lightRig rig="threePt" dir="t"/>
          </a:scene3d>
          <a:sp3d>
            <a:bevelT prst="relaxedInset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-4578157"/>
              <a:satOff val="20407"/>
              <a:lumOff val="1803"/>
              <a:alphaOff val="0"/>
            </a:schemeClr>
          </a:fillRef>
          <a:effectRef idx="0">
            <a:schemeClr val="accent5">
              <a:tint val="50000"/>
              <a:hueOff val="-4578157"/>
              <a:satOff val="20407"/>
              <a:lumOff val="1803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8 Rectángulo redondeado"/>
          <p:cNvSpPr/>
          <p:nvPr/>
        </p:nvSpPr>
        <p:spPr>
          <a:xfrm>
            <a:off x="3203848" y="404664"/>
            <a:ext cx="2592288" cy="1800200"/>
          </a:xfrm>
          <a:prstGeom prst="roundRect">
            <a:avLst>
              <a:gd name="adj" fmla="val 10000"/>
            </a:avLst>
          </a:prstGeom>
          <a:blipFill>
            <a:blip r:embed="rId7" cstate="print"/>
            <a:stretch>
              <a:fillRect/>
            </a:stretch>
          </a:blipFill>
          <a:effectLst>
            <a:softEdge rad="31750"/>
          </a:effectLst>
          <a:scene3d>
            <a:camera prst="isometricOffAxis1Right"/>
            <a:lightRig rig="threePt" dir="t"/>
          </a:scene3d>
          <a:sp3d>
            <a:bevelT w="152400" h="50800" prst="softRound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30" name="29 Imagen" descr="matrimonio civi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60232" y="2996952"/>
            <a:ext cx="2156479" cy="1126232"/>
          </a:xfrm>
          <a:prstGeom prst="rect">
            <a:avLst/>
          </a:prstGeom>
          <a:scene3d>
            <a:camera prst="isometricOffAxis1Right"/>
            <a:lightRig rig="threePt" dir="t"/>
          </a:scene3d>
          <a:sp3d>
            <a:bevelT w="152400" h="50800" prst="softRound"/>
          </a:sp3d>
        </p:spPr>
      </p:pic>
      <p:sp>
        <p:nvSpPr>
          <p:cNvPr id="21" name="20 Rectángulo redondeado"/>
          <p:cNvSpPr/>
          <p:nvPr/>
        </p:nvSpPr>
        <p:spPr>
          <a:xfrm>
            <a:off x="539552" y="3068960"/>
            <a:ext cx="1728192" cy="1296144"/>
          </a:xfrm>
          <a:prstGeom prst="roundRect">
            <a:avLst>
              <a:gd name="adj" fmla="val 10000"/>
            </a:avLst>
          </a:prstGeom>
          <a:blipFill>
            <a:blip r:embed="rId9" cstate="print"/>
            <a:stretch>
              <a:fillRect/>
            </a:stretch>
          </a:blipFill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-9156313"/>
              <a:satOff val="40815"/>
              <a:lumOff val="3606"/>
              <a:alphaOff val="0"/>
            </a:schemeClr>
          </a:fillRef>
          <a:effectRef idx="0">
            <a:schemeClr val="accent5">
              <a:tint val="50000"/>
              <a:hueOff val="-9156313"/>
              <a:satOff val="40815"/>
              <a:lumOff val="3606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25 CuadroTexto"/>
          <p:cNvSpPr txBox="1"/>
          <p:nvPr/>
        </p:nvSpPr>
        <p:spPr>
          <a:xfrm>
            <a:off x="2987824" y="188640"/>
            <a:ext cx="3168352" cy="233602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</a:pPr>
            <a:r>
              <a:rPr lang="es-MX" b="1" dirty="0" smtClean="0">
                <a:solidFill>
                  <a:schemeClr val="tx1"/>
                </a:solidFill>
              </a:rPr>
              <a:t>LEY DE NACIONALIZACIÓN DE </a:t>
            </a:r>
            <a:endParaRPr lang="es-MX" b="1" dirty="0" smtClean="0">
              <a:solidFill>
                <a:schemeClr val="tx1"/>
              </a:solidFill>
            </a:endParaRPr>
          </a:p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</a:pPr>
            <a:r>
              <a:rPr lang="es-MX" b="1" dirty="0" smtClean="0">
                <a:solidFill>
                  <a:schemeClr val="tx1"/>
                </a:solidFill>
              </a:rPr>
              <a:t>BIENES </a:t>
            </a:r>
            <a:r>
              <a:rPr lang="es-MX" b="1" dirty="0" smtClean="0">
                <a:solidFill>
                  <a:schemeClr val="tx1"/>
                </a:solidFill>
              </a:rPr>
              <a:t>ECLESIÁSTICOS</a:t>
            </a:r>
          </a:p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</a:pPr>
            <a:r>
              <a:rPr lang="es-MX" dirty="0" smtClean="0">
                <a:solidFill>
                  <a:schemeClr val="tx1"/>
                </a:solidFill>
              </a:rPr>
              <a:t>Complementa la ley </a:t>
            </a:r>
            <a:r>
              <a:rPr lang="es-MX" dirty="0" smtClean="0">
                <a:solidFill>
                  <a:schemeClr val="tx1"/>
                </a:solidFill>
              </a:rPr>
              <a:t>de desamortización de </a:t>
            </a:r>
            <a:r>
              <a:rPr lang="es-MX" dirty="0" smtClean="0">
                <a:solidFill>
                  <a:schemeClr val="tx1"/>
                </a:solidFill>
              </a:rPr>
              <a:t>los </a:t>
            </a:r>
            <a:r>
              <a:rPr lang="es-MX" dirty="0" smtClean="0">
                <a:solidFill>
                  <a:schemeClr val="tx1"/>
                </a:solidFill>
              </a:rPr>
              <a:t>bienes de </a:t>
            </a:r>
            <a:r>
              <a:rPr lang="es-MX" dirty="0" smtClean="0">
                <a:solidFill>
                  <a:schemeClr val="tx1"/>
                </a:solidFill>
              </a:rPr>
              <a:t>la </a:t>
            </a:r>
            <a:r>
              <a:rPr lang="es-MX" dirty="0" smtClean="0">
                <a:solidFill>
                  <a:schemeClr val="tx1"/>
                </a:solidFill>
              </a:rPr>
              <a:t>Iglesia, con </a:t>
            </a:r>
            <a:r>
              <a:rPr lang="es-MX" dirty="0" smtClean="0">
                <a:solidFill>
                  <a:schemeClr val="tx1"/>
                </a:solidFill>
              </a:rPr>
              <a:t>un cambio </a:t>
            </a:r>
            <a:r>
              <a:rPr lang="es-MX" dirty="0" smtClean="0">
                <a:solidFill>
                  <a:schemeClr val="tx1"/>
                </a:solidFill>
              </a:rPr>
              <a:t>importante: los </a:t>
            </a:r>
            <a:r>
              <a:rPr lang="es-MX" dirty="0" smtClean="0">
                <a:solidFill>
                  <a:schemeClr val="tx1"/>
                </a:solidFill>
              </a:rPr>
              <a:t>bienes ya no pasaban a manos de los rentistas. Expedida en </a:t>
            </a:r>
            <a:r>
              <a:rPr lang="es-MX" dirty="0" smtClean="0">
                <a:solidFill>
                  <a:schemeClr val="tx1"/>
                </a:solidFill>
              </a:rPr>
              <a:t>Veracruz en </a:t>
            </a:r>
            <a:r>
              <a:rPr lang="es-MX" dirty="0" smtClean="0">
                <a:solidFill>
                  <a:schemeClr val="tx1"/>
                </a:solidFill>
              </a:rPr>
              <a:t>1859.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2987824" y="4581128"/>
            <a:ext cx="3168352" cy="2086725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</a:pPr>
            <a:r>
              <a:rPr lang="es-MX" b="1" dirty="0" smtClean="0">
                <a:solidFill>
                  <a:schemeClr val="tx1"/>
                </a:solidFill>
              </a:rPr>
              <a:t>DECRETO DE EXCLAUSTRACIÓN DE MONJAS Y FRAILES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</a:pPr>
            <a:r>
              <a:rPr lang="es-MX" dirty="0" smtClean="0">
                <a:solidFill>
                  <a:schemeClr val="tx1"/>
                </a:solidFill>
              </a:rPr>
              <a:t>Se </a:t>
            </a:r>
            <a:r>
              <a:rPr lang="es-MX" dirty="0" smtClean="0">
                <a:solidFill>
                  <a:schemeClr val="tx1"/>
                </a:solidFill>
              </a:rPr>
              <a:t>extinguen en toda la República los </a:t>
            </a:r>
            <a:r>
              <a:rPr lang="es-MX" dirty="0" smtClean="0">
                <a:solidFill>
                  <a:schemeClr val="tx1"/>
                </a:solidFill>
              </a:rPr>
              <a:t>claustros y conventos, decretándose la salida de religiosos </a:t>
            </a:r>
            <a:r>
              <a:rPr lang="es-MX" dirty="0" smtClean="0">
                <a:solidFill>
                  <a:schemeClr val="tx1"/>
                </a:solidFill>
              </a:rPr>
              <a:t>y religiosas que </a:t>
            </a:r>
            <a:r>
              <a:rPr lang="es-MX" dirty="0" smtClean="0">
                <a:solidFill>
                  <a:schemeClr val="tx1"/>
                </a:solidFill>
              </a:rPr>
              <a:t>ahí vivían, con excepción de las Hermanas de la Caridad.</a:t>
            </a:r>
            <a:endParaRPr lang="es-MX" dirty="0"/>
          </a:p>
        </p:txBody>
      </p:sp>
      <p:sp>
        <p:nvSpPr>
          <p:cNvPr id="29" name="28 CuadroTexto"/>
          <p:cNvSpPr txBox="1"/>
          <p:nvPr/>
        </p:nvSpPr>
        <p:spPr>
          <a:xfrm>
            <a:off x="6660232" y="2420888"/>
            <a:ext cx="2160240" cy="2336024"/>
          </a:xfrm>
          <a:prstGeom prst="rect">
            <a:avLst/>
          </a:prstGeom>
          <a:solidFill>
            <a:srgbClr val="FF99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</a:pPr>
            <a:r>
              <a:rPr lang="es-MX" b="1" dirty="0" smtClean="0">
                <a:solidFill>
                  <a:schemeClr val="tx1"/>
                </a:solidFill>
              </a:rPr>
              <a:t>LEY DEL MATRIMONIO CIVIL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</a:pPr>
            <a:r>
              <a:rPr lang="es-MX" dirty="0" smtClean="0">
                <a:solidFill>
                  <a:schemeClr val="tx1"/>
                </a:solidFill>
              </a:rPr>
              <a:t>Se estableció que el matrimonio religioso no tenía validez oficial y estableció el matrimonio como un contrato civil con el Estado</a:t>
            </a:r>
            <a:endParaRPr lang="es-MX" dirty="0"/>
          </a:p>
        </p:txBody>
      </p:sp>
      <p:sp>
        <p:nvSpPr>
          <p:cNvPr id="28" name="27 CuadroTexto"/>
          <p:cNvSpPr txBox="1"/>
          <p:nvPr/>
        </p:nvSpPr>
        <p:spPr>
          <a:xfrm>
            <a:off x="323528" y="2492896"/>
            <a:ext cx="2160240" cy="233602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</a:pPr>
            <a:r>
              <a:rPr lang="es-MX" b="1" dirty="0" smtClean="0">
                <a:solidFill>
                  <a:schemeClr val="tx1"/>
                </a:solidFill>
              </a:rPr>
              <a:t>LEY SOBRE LA LIBERTAD DE CULTOS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</a:pPr>
            <a:r>
              <a:rPr lang="es-MX" dirty="0" smtClean="0">
                <a:solidFill>
                  <a:schemeClr val="tx1"/>
                </a:solidFill>
              </a:rPr>
              <a:t>Adicionalmente, se prohíbe la realización de ceremonias fuera de iglesias y templos, Veracruz, 1860 </a:t>
            </a:r>
            <a:endParaRPr lang="es-MX" dirty="0"/>
          </a:p>
        </p:txBody>
      </p:sp>
      <p:pic>
        <p:nvPicPr>
          <p:cNvPr id="34" name="33 Imagen" descr="fiesta religiosa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67544" y="5301208"/>
            <a:ext cx="1911581" cy="1196752"/>
          </a:xfrm>
          <a:prstGeom prst="rect">
            <a:avLst/>
          </a:prstGeom>
          <a:scene3d>
            <a:camera prst="isometricOffAxis1Right"/>
            <a:lightRig rig="threePt" dir="t"/>
          </a:scene3d>
          <a:sp3d>
            <a:bevelT w="152400" h="50800" prst="softRound"/>
          </a:sp3d>
        </p:spPr>
      </p:pic>
      <p:sp>
        <p:nvSpPr>
          <p:cNvPr id="33" name="32 CuadroTexto"/>
          <p:cNvSpPr txBox="1"/>
          <p:nvPr/>
        </p:nvSpPr>
        <p:spPr>
          <a:xfrm>
            <a:off x="179512" y="5013176"/>
            <a:ext cx="2664296" cy="1588127"/>
          </a:xfrm>
          <a:prstGeom prst="rect">
            <a:avLst/>
          </a:prstGeom>
          <a:solidFill>
            <a:srgbClr val="CCFF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</a:pPr>
            <a:r>
              <a:rPr lang="es-MX" b="1" dirty="0" smtClean="0">
                <a:solidFill>
                  <a:schemeClr val="tx1"/>
                </a:solidFill>
              </a:rPr>
              <a:t>DECRETO DE SUPRESIÓN DE FESTIVIDADES RELIGIOSAS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</a:pPr>
            <a:r>
              <a:rPr lang="es-MX" dirty="0" smtClean="0">
                <a:solidFill>
                  <a:schemeClr val="tx1"/>
                </a:solidFill>
              </a:rPr>
              <a:t>Se prohíbe la asistencia oficial a las funciones religiosas, Veracruz, 1859</a:t>
            </a:r>
            <a:endParaRPr lang="es-MX" dirty="0"/>
          </a:p>
        </p:txBody>
      </p:sp>
      <p:sp>
        <p:nvSpPr>
          <p:cNvPr id="35" name="34 CuadroTexto"/>
          <p:cNvSpPr txBox="1"/>
          <p:nvPr/>
        </p:nvSpPr>
        <p:spPr>
          <a:xfrm>
            <a:off x="323528" y="260648"/>
            <a:ext cx="2376264" cy="2086725"/>
          </a:xfrm>
          <a:prstGeom prst="rect">
            <a:avLst/>
          </a:prstGeom>
          <a:solidFill>
            <a:srgbClr val="00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</a:pPr>
            <a:r>
              <a:rPr lang="es-MX" b="1" dirty="0" smtClean="0">
                <a:solidFill>
                  <a:schemeClr val="tx1"/>
                </a:solidFill>
              </a:rPr>
              <a:t>DECRETO DE SECULARIZACIÓN DE CEMENTERIOS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</a:pPr>
            <a:r>
              <a:rPr lang="es-MX" dirty="0" smtClean="0">
                <a:solidFill>
                  <a:schemeClr val="tx1"/>
                </a:solidFill>
              </a:rPr>
              <a:t>Cesa toda intervención del Clero en cementerios y camposantos, Veracruz, 1859</a:t>
            </a:r>
            <a:endParaRPr lang="es-MX" dirty="0"/>
          </a:p>
        </p:txBody>
      </p:sp>
      <p:pic>
        <p:nvPicPr>
          <p:cNvPr id="38" name="37 Imagen" descr="beneficencia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732240" y="620688"/>
            <a:ext cx="1872208" cy="129614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isometricOffAxis1Right"/>
            <a:lightRig rig="threePt" dir="t">
              <a:rot lat="0" lon="0" rev="2700000"/>
            </a:lightRig>
          </a:scene3d>
          <a:sp3d>
            <a:bevelT w="63500" h="50800" prst="softRound"/>
          </a:sp3d>
        </p:spPr>
      </p:pic>
      <p:sp>
        <p:nvSpPr>
          <p:cNvPr id="37" name="36 CuadroTexto"/>
          <p:cNvSpPr txBox="1"/>
          <p:nvPr/>
        </p:nvSpPr>
        <p:spPr>
          <a:xfrm>
            <a:off x="6444208" y="476672"/>
            <a:ext cx="2160240" cy="1588127"/>
          </a:xfrm>
          <a:prstGeom prst="rect">
            <a:avLst/>
          </a:prstGeom>
          <a:solidFill>
            <a:srgbClr val="00CC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s-MX" dirty="0" smtClean="0">
                <a:solidFill>
                  <a:schemeClr val="tx1"/>
                </a:solidFill>
              </a:rPr>
              <a:t>Quedan secularizados Hospitales y establecimientos de Beneficencia. Cd de México, 1861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9" name="38 Proceso alternativo"/>
          <p:cNvSpPr/>
          <p:nvPr/>
        </p:nvSpPr>
        <p:spPr>
          <a:xfrm>
            <a:off x="3203848" y="2852936"/>
            <a:ext cx="2592288" cy="1440160"/>
          </a:xfrm>
          <a:prstGeom prst="flowChartAlternateProcess">
            <a:avLst/>
          </a:prstGeom>
          <a:solidFill>
            <a:srgbClr val="FFFF00"/>
          </a:solidFill>
          <a:scene3d>
            <a:camera prst="perspectiveRelaxedModerately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tx1"/>
                </a:solidFill>
                <a:latin typeface="Algerian" pitchFamily="82" charset="0"/>
              </a:rPr>
              <a:t>Leyes y decretos</a:t>
            </a:r>
            <a:endParaRPr lang="es-MX" sz="3600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300192" y="4941168"/>
            <a:ext cx="2664296" cy="1588127"/>
          </a:xfrm>
          <a:prstGeom prst="rect">
            <a:avLst/>
          </a:prstGeom>
          <a:solidFill>
            <a:srgbClr val="CCFF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</a:pPr>
            <a:r>
              <a:rPr lang="es-MX" b="1" dirty="0" smtClean="0">
                <a:solidFill>
                  <a:schemeClr val="tx1"/>
                </a:solidFill>
              </a:rPr>
              <a:t>DECRETO DE EXPULSIÓN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</a:pPr>
            <a:r>
              <a:rPr lang="es-MX" dirty="0" smtClean="0">
                <a:solidFill>
                  <a:schemeClr val="tx1"/>
                </a:solidFill>
              </a:rPr>
              <a:t>Se ordena el exilio del delegado apostólico Luis </a:t>
            </a:r>
            <a:r>
              <a:rPr lang="es-MX" dirty="0" err="1" smtClean="0">
                <a:solidFill>
                  <a:schemeClr val="tx1"/>
                </a:solidFill>
              </a:rPr>
              <a:t>Clementi</a:t>
            </a:r>
            <a:r>
              <a:rPr lang="es-MX" dirty="0" smtClean="0">
                <a:solidFill>
                  <a:schemeClr val="tx1"/>
                </a:solidFill>
              </a:rPr>
              <a:t>, el arzobispo Lázaro de la Garza y Ballesteros y otros </a:t>
            </a:r>
            <a:endParaRPr lang="es-MX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28" grpId="0" animBg="1"/>
      <p:bldP spid="33" grpId="0" animBg="1"/>
      <p:bldP spid="35" grpId="0" animBg="1"/>
      <p:bldP spid="37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47000"/>
            <a:lum/>
          </a:blip>
          <a:srcRect/>
          <a:stretch>
            <a:fillRect l="-10000" t="-23000" r="-5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LEYES DE REFORMA BENITO JUAREZ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99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7000"/>
            <a:lum/>
          </a:blip>
          <a:srcRect/>
          <a:stretch>
            <a:fillRect l="-10000" t="-23000" r="-5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enito-Juare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6910" y="500042"/>
            <a:ext cx="8712808" cy="6143668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532</Words>
  <Application>Microsoft Office PowerPoint</Application>
  <PresentationFormat>Presentación en pantalla (4:3)</PresentationFormat>
  <Paragraphs>61</Paragraphs>
  <Slides>6</Slides>
  <Notes>6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Aux-ControlBach</dc:creator>
  <cp:lastModifiedBy>Centor</cp:lastModifiedBy>
  <cp:revision>64</cp:revision>
  <dcterms:created xsi:type="dcterms:W3CDTF">2013-07-01T14:25:37Z</dcterms:created>
  <dcterms:modified xsi:type="dcterms:W3CDTF">2013-07-04T22:33:48Z</dcterms:modified>
</cp:coreProperties>
</file>