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1" r:id="rId3"/>
    <p:sldId id="262" r:id="rId4"/>
    <p:sldId id="263" r:id="rId5"/>
    <p:sldId id="256" r:id="rId6"/>
    <p:sldId id="264" r:id="rId7"/>
    <p:sldId id="265" r:id="rId8"/>
    <p:sldId id="267" r:id="rId9"/>
    <p:sldId id="260" r:id="rId10"/>
    <p:sldId id="257" r:id="rId11"/>
    <p:sldId id="258" r:id="rId12"/>
    <p:sldId id="259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F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8B48-DEAA-4BF0-817E-8D06A11FC433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DCAD0-AC3B-4548-836B-97D6493E35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DCAD0-AC3B-4548-836B-97D6493E35D2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BE3CA-C724-49FF-96B6-4924E9C97B52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55241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DCAD0-AC3B-4548-836B-97D6493E35D2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B06D-B613-46B0-91FE-99C0883854D6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DCB-B840-478C-9678-EFF10DEA34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B06D-B613-46B0-91FE-99C0883854D6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DCB-B840-478C-9678-EFF10DEA34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B06D-B613-46B0-91FE-99C0883854D6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DCB-B840-478C-9678-EFF10DEA34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B06D-B613-46B0-91FE-99C0883854D6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DCB-B840-478C-9678-EFF10DEA34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B06D-B613-46B0-91FE-99C0883854D6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DCB-B840-478C-9678-EFF10DEA34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B06D-B613-46B0-91FE-99C0883854D6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DCB-B840-478C-9678-EFF10DEA34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B06D-B613-46B0-91FE-99C0883854D6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DCB-B840-478C-9678-EFF10DEA34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B06D-B613-46B0-91FE-99C0883854D6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DCB-B840-478C-9678-EFF10DEA34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B06D-B613-46B0-91FE-99C0883854D6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DCB-B840-478C-9678-EFF10DEA34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B06D-B613-46B0-91FE-99C0883854D6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DCB-B840-478C-9678-EFF10DEA34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B06D-B613-46B0-91FE-99C0883854D6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DCB-B840-478C-9678-EFF10DEA34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FB06D-B613-46B0-91FE-99C0883854D6}" type="datetimeFigureOut">
              <a:rPr lang="es-MX" smtClean="0"/>
              <a:pPr/>
              <a:t>14/09/2013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2DCB-B840-478C-9678-EFF10DEA34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erupluricultural.blogspot.com/p/bienvenidos-al-blog.html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wittervenezuela.co/forum/topics/los-padres-son-los-primeros-que-le-dan-armas-a-sus-hijos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reir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40400"/>
            <a:ext cx="2952328" cy="341927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9552" y="764704"/>
            <a:ext cx="6819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b="1" dirty="0" smtClean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rPr>
              <a:t>Pedagogía Crítica</a:t>
            </a:r>
            <a:endParaRPr lang="es-MX" sz="7200" b="1" dirty="0">
              <a:solidFill>
                <a:schemeClr val="accent2">
                  <a:lumMod val="75000"/>
                </a:schemeClr>
              </a:solidFill>
              <a:latin typeface="Gigi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28184" y="2996952"/>
            <a:ext cx="25859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rPr>
              <a:t>Herrera</a:t>
            </a:r>
          </a:p>
          <a:p>
            <a:r>
              <a:rPr lang="es-MX" sz="5400" b="1" dirty="0" smtClean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rPr>
              <a:t>Durán</a:t>
            </a:r>
          </a:p>
          <a:p>
            <a:r>
              <a:rPr lang="es-MX" sz="5400" b="1" dirty="0" smtClean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rPr>
              <a:t>Cisneros</a:t>
            </a:r>
            <a:endParaRPr lang="es-MX" sz="5400" b="1" dirty="0" smtClean="0">
              <a:solidFill>
                <a:schemeClr val="accent2">
                  <a:lumMod val="75000"/>
                </a:schemeClr>
              </a:solidFill>
              <a:latin typeface="Gigi" pitchFamily="82" charset="0"/>
            </a:endParaRPr>
          </a:p>
          <a:p>
            <a:r>
              <a:rPr lang="es-MX" sz="5400" b="1" dirty="0" smtClean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rPr>
              <a:t>Rodrigo</a:t>
            </a:r>
            <a:endParaRPr lang="es-MX" sz="5400" b="1" dirty="0">
              <a:solidFill>
                <a:schemeClr val="accent2">
                  <a:lumMod val="75000"/>
                </a:schemeClr>
              </a:solidFill>
              <a:latin typeface="Gigi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tengo+mie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492896"/>
            <a:ext cx="2875012" cy="35204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7 Imagen" descr="educacic3b3n-banca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84784"/>
            <a:ext cx="3524423" cy="22109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5 Rectángulo"/>
          <p:cNvSpPr/>
          <p:nvPr/>
        </p:nvSpPr>
        <p:spPr>
          <a:xfrm>
            <a:off x="323528" y="260648"/>
            <a:ext cx="84992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elix Titling" pitchFamily="82" charset="0"/>
              </a:rPr>
              <a:t>El estancamiento del saber escolar</a:t>
            </a:r>
            <a:endParaRPr lang="es-MX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6273225"/>
            <a:ext cx="8717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elix Titling" pitchFamily="82" charset="0"/>
              </a:rPr>
              <a:t>El estancamiento del saber escolar</a:t>
            </a:r>
            <a:endParaRPr lang="es-MX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79912" y="1124744"/>
            <a:ext cx="4968552" cy="9233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Aprender a aprender (</a:t>
            </a:r>
            <a:r>
              <a:rPr lang="es-MX" b="1" dirty="0" smtClean="0">
                <a:solidFill>
                  <a:srgbClr val="FFFF00"/>
                </a:solidFill>
                <a:latin typeface="Felix Titling" pitchFamily="82" charset="0"/>
              </a:rPr>
              <a:t>motivación</a:t>
            </a:r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) o recetas para ser más inteligente (técnicas de estudio)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67544" y="4149080"/>
            <a:ext cx="5400600" cy="20313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FF00"/>
                </a:solidFill>
                <a:latin typeface="Felix Titling" pitchFamily="82" charset="0"/>
              </a:rPr>
              <a:t>Evaluación:  </a:t>
            </a:r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cuantificar el pensamiento o compartir comunicaciones</a:t>
            </a:r>
          </a:p>
          <a:p>
            <a:pPr algn="ctr"/>
            <a:endParaRPr lang="es-MX" b="1" dirty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pPr algn="ct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* Función de control</a:t>
            </a:r>
          </a:p>
          <a:p>
            <a:pPr algn="ctr">
              <a:buFont typeface="Arial" charset="0"/>
              <a:buChar char="•"/>
            </a:pPr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Evaluación entendida como sistema</a:t>
            </a:r>
          </a:p>
          <a:p>
            <a:pPr algn="ctr">
              <a:buFont typeface="Arial" charset="0"/>
              <a:buChar char="•"/>
            </a:pPr>
            <a:endParaRPr lang="es-MX" b="1" dirty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pPr algn="ct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Un juego de poder</a:t>
            </a:r>
            <a:endParaRPr lang="es-MX" b="1" dirty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cuidado_tiene_un_lib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5"/>
            <a:ext cx="3024336" cy="27602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5 Rectángulo"/>
          <p:cNvSpPr/>
          <p:nvPr/>
        </p:nvSpPr>
        <p:spPr>
          <a:xfrm>
            <a:off x="3234288" y="260648"/>
            <a:ext cx="26777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elix Titling" pitchFamily="82" charset="0"/>
              </a:rPr>
              <a:t>El fracaso</a:t>
            </a:r>
            <a:endParaRPr lang="es-MX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9226" y="6273225"/>
            <a:ext cx="27418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elix Titling" pitchFamily="82" charset="0"/>
              </a:rPr>
              <a:t>El fracaso</a:t>
            </a:r>
            <a:endParaRPr lang="es-MX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1124744"/>
            <a:ext cx="4968552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El fracaso escolar está en la escuela y no en el individuo</a:t>
            </a:r>
          </a:p>
          <a:p>
            <a:pPr algn="ctr"/>
            <a:endParaRPr lang="es-MX" b="1" dirty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pPr algn="ctr"/>
            <a:r>
              <a:rPr lang="es-MX" b="1" dirty="0" smtClean="0">
                <a:solidFill>
                  <a:srgbClr val="FFFF00"/>
                </a:solidFill>
                <a:latin typeface="Felix Titling" pitchFamily="82" charset="0"/>
              </a:rPr>
              <a:t>Darwinismo escolar: </a:t>
            </a:r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la cultura que se transmite en la escuela es propia de los grupos dominantes</a:t>
            </a:r>
          </a:p>
        </p:txBody>
      </p:sp>
      <p:pic>
        <p:nvPicPr>
          <p:cNvPr id="10" name="9 Imagen" descr="image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56992"/>
            <a:ext cx="3312111" cy="17986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10 CuadroTexto"/>
          <p:cNvSpPr txBox="1"/>
          <p:nvPr/>
        </p:nvSpPr>
        <p:spPr>
          <a:xfrm>
            <a:off x="3419872" y="4725144"/>
            <a:ext cx="5400600" cy="14773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La solución no es más educación, sino un cambio en la estructura educativa</a:t>
            </a:r>
          </a:p>
          <a:p>
            <a:pPr algn="ctr"/>
            <a:endParaRPr lang="es-MX" b="1" dirty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pPr algn="ct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El sistema educativo como instrumento de legitimación social (</a:t>
            </a:r>
            <a:r>
              <a:rPr lang="es-MX" b="1" dirty="0" smtClean="0">
                <a:solidFill>
                  <a:srgbClr val="FFFF00"/>
                </a:solidFill>
                <a:latin typeface="Felix Titling" pitchFamily="82" charset="0"/>
              </a:rPr>
              <a:t>status quo</a:t>
            </a:r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547664" y="404664"/>
            <a:ext cx="63508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elix Titling" pitchFamily="82" charset="0"/>
              </a:rPr>
              <a:t>El caso de la isla elefante</a:t>
            </a:r>
            <a:endParaRPr lang="es-MX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7 Imagen" descr="georgiaSat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5760640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12 Imagen" descr="South_Shetland_Islands_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412776"/>
            <a:ext cx="4487455" cy="3096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13 Imagen" descr="Elefante-asiatic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628799"/>
            <a:ext cx="4248472" cy="31795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14 Imagen" descr="elefante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1844824"/>
            <a:ext cx="4975200" cy="3263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15 Imagen" descr="ELEFANT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2132856"/>
            <a:ext cx="4991239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" name="16 Imagen" descr="South_Shetland_Islands_Map 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2420888"/>
            <a:ext cx="4680520" cy="32295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8" name="17 Imagen" descr="South_Shetland_Islands_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420887"/>
            <a:ext cx="4680520" cy="32403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18 Imagen" descr="shackleton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5" y="2708920"/>
            <a:ext cx="4399711" cy="3312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" name="19 Imagen" descr="elefante-marino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2996952"/>
            <a:ext cx="4962128" cy="32832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1" name="20 Rectángulo"/>
          <p:cNvSpPr/>
          <p:nvPr/>
        </p:nvSpPr>
        <p:spPr>
          <a:xfrm>
            <a:off x="5436096" y="5661248"/>
            <a:ext cx="20381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elix Titling" pitchFamily="82" charset="0"/>
              </a:rPr>
              <a:t>gracias</a:t>
            </a:r>
            <a:endParaRPr lang="es-MX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QoNls3DKCuZQtT1M9_NmuhMRv7iO7IlbhRmyGRKxnczNCrSJVg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8299"/>
            <a:ext cx="3681846" cy="25827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SPjDVhSxWjkRpTCP88JbIKkbJmsGT7Py_4COxZhd4kUoiLzluNt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38298"/>
            <a:ext cx="3816424" cy="25827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27820" y="260648"/>
            <a:ext cx="1615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Arial" pitchFamily="34" charset="0"/>
                <a:cs typeface="Arial" pitchFamily="34" charset="0"/>
              </a:rPr>
              <a:t>DE LA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4139952" y="2636912"/>
            <a:ext cx="79208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251520" y="47158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OFICIOS INVARIANTES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5291916"/>
            <a:ext cx="368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DIVISIÓN DE GRUPOS  SOCIALES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50038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DURACION DE LARGOS PERIODOS DE TIEMPO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4048" y="46531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DIFERENTES TECNICAS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4048" y="49318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INFORMACION CON MAYOR RAPIDEZ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148064" y="76470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SOCIEDAD DE LA INFORMACIÓN:</a:t>
            </a:r>
            <a:endParaRPr lang="es-CO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91580" y="764704"/>
            <a:ext cx="2556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SOCIEDAD</a:t>
            </a:r>
          </a:p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INDUSTRIAL</a:t>
            </a:r>
            <a:endParaRPr lang="es-CO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291808" y="260648"/>
            <a:ext cx="123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Arial" pitchFamily="34" charset="0"/>
                <a:cs typeface="Arial" pitchFamily="34" charset="0"/>
              </a:rPr>
              <a:t>A LA </a:t>
            </a:r>
            <a:endParaRPr lang="es-CO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1520" y="43651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chemeClr val="bg1"/>
                </a:solidFill>
              </a:rPr>
              <a:t>CARACTERISTICAS:</a:t>
            </a:r>
            <a:endParaRPr lang="es-MX" b="1" u="sng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004048" y="43651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chemeClr val="bg1"/>
                </a:solidFill>
              </a:rPr>
              <a:t>CARACTERISTICAS:</a:t>
            </a:r>
            <a:endParaRPr lang="es-MX" b="1" u="sng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04048" y="521990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CAMBIOS CONSTANTES  EN OCUPACIONES CAMBIOS EN DEMANDAS DE MERCADO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7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ncrypted-tbn3.gstatic.com/images?q=tbn:ANd9GcR_lLsIu0ZwRzfUeBa4KUvsUw-jVTZLWIsPv72qYqs4AjOCpfy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07412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2.gstatic.com/images?q=tbn:ANd9GcRi90G0iN_yjXb5lK4VeZIRenK-rRy_lklIeihhHGSUXJW6e3Xs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567844"/>
            <a:ext cx="2476499" cy="2069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encrypted-tbn1.gstatic.com/images?q=tbn:ANd9GcQ_KV59IvmhEoKyOfe0kQv59KU9c0cu_Z6qygMurOCNGilHrM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623776" cy="1713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1.gstatic.com/images?q=tbn:ANd9GcSH5QY5cfxfEwebsiKdYt0cbH9aM-AWJti8YexjDmQBHJuio2p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ncrypted-tbn1.gstatic.com/images?q=tbn:ANd9GcT_lLMZ5RlGhIvilM9zyRTDckycCTK9QPNcnqVEXNKvg3Gbkstj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47" y="567456"/>
            <a:ext cx="2638425" cy="1857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803884" y="44624"/>
            <a:ext cx="4784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Arial" pitchFamily="34" charset="0"/>
                <a:cs typeface="Arial" pitchFamily="34" charset="0"/>
              </a:rPr>
              <a:t>DARWINISMO CULTURAL</a:t>
            </a:r>
          </a:p>
        </p:txBody>
      </p:sp>
      <p:pic>
        <p:nvPicPr>
          <p:cNvPr id="6158" name="Picture 14" descr="https://encrypted-tbn2.gstatic.com/images?q=tbn:ANd9GcQOdEimtrcVDCm9sYRKl0O-t9RKIR7S24sGulJSU_lD196UUF9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3" y="567844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encrypted-tbn3.gstatic.com/images?q=tbn:ANd9GcTLqH2bVYDOjuTZZyKjtcGLo_7fvU81perjuiMSQSenpMunZ4CB1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6324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encrypted-tbn2.gstatic.com/images?q=tbn:ANd9GcTYjlhpmB5CrQvq9ErQqfTXJNrrhkn1khtXNtNVF5vOt6sk1Jc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963252"/>
            <a:ext cx="24765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987824" y="25649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- DISCRIMINACIÓN SOCIAL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987824" y="28529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 </a:t>
            </a:r>
            <a:r>
              <a:rPr lang="es-MX" dirty="0" smtClean="0">
                <a:solidFill>
                  <a:schemeClr val="bg1"/>
                </a:solidFill>
              </a:rPr>
              <a:t>MONOPOLIOS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987824" y="3131676"/>
            <a:ext cx="248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- COMPETITIVIDAD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987824" y="34197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- MINORIAS NO PRIVILEGIADAS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987824" y="37077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- CALIFICACIÓN DE BAJO NIVEL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397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QFfY7fhcT2bFvfUleqcDojOSnQNVkjJTs80kiQfR0ghdA2z5GI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8" y="4231216"/>
            <a:ext cx="2776940" cy="2222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data:image/jpeg;base64,/9j/4AAQSkZJRgABAQAAAQABAAD/2wCEAAkGBhISEBUUEBQUFRQVFBUUFRQUFRQPFA8UFBQVFRQQFBUXHCYeFxklGRUUHy8gIycqLCwsFR4xNTAqNSYrLCkBCQoKDgwOFA8PFykcFxwpKSkpKSkpKSkpKSkpKSkpKSkpKSkpKSwpKSkpKSkpKSkpKSkpKSkpKSkpKSwsKSksKf/AABEIAMABBgMBIgACEQEDEQH/xAAbAAACAwEBAQAAAAAAAAAAAAACBAEDBQYAB//EADsQAAEDAgMFBgQFAwQDAQAAAAEAAhEDIQQSMQVBUWFxEyKBkaHwBjKxwUJS0eHxB3LSI0NikhaCshT/xAAZAQADAQEBAAAAAAAAAAAAAAABAgMABAX/xAAiEQEBAQEAAgIDAAMBAAAAAAAAARECAyESMRNBUSIyYQT/2gAMAwEAAhEDEQA/AOKIUQplAXIYVMKCEJeozICIIwglEHICNqvYqWlXsS6JqimMyVplW5ltYRcozIC5CSqToMWZ1VVcozIKhS2jClYpWomKypc1DTFnBV5Ey5ir7NHWFTFkTxZSxq89qQShaoyK4tUZVmW0hZE5tl6kFZkS0dIval3sT76aqdRRgaS7NR2adNFD2KZinZpyg1D2SYpMS0RzZU1QmCFU5qMAg+mvJl7F5ZtPoSjKGFZDQFeARwoAQGIRNXg1G1qAiarmlVtCta1LRX0yrJQU2q0NSiBeKsLEBCaDQKt4ViF4QoQpUaq8iYqBVwgZUWISxWOQSswmtQvaiDkNQoCoIUQiheWYdIJgNVFJNNQrKHsVZamXtVTmrRlOVeyKzKvBqZlIYrWtRZFY1i1ZU8KlwTLwqS1aMoIXlaWLyIGeyU9ktLF4LKUsQqVEsKakU1dC9CGiqDFOVWKWMkwEumep0SU4+gAwEi/I/X1QzkHA878dfTzVYq9wTJL3HW+VrWzbqd6l11V+eB0qrDvPlMJmi9p0aejnBpPOBdZVGgZBEk7xuPIpyk8awAToJgt5JbapOef4fNdonuNnmSJ6X1QMxrBYsGbnaftKSq1m6OB99EvUZ3ZaSQN0zE+/4sh7CyfxqnFUn/M2Dytf9VS/AkiWd4TcDUcJCQqklmcXI13SREH3zTtDF5Yy8J6jePDVbbGvMJ1GqktW3UoMeC/QbxpF5NzoNAlXVqQNo5DKXFV1LGezCuOgPHTdE/QKt1I8FpVNphm5zugn0Assx3xHTcS3KRu0Nj9+iwY8Ge+CJ2Hdw9CmKOOp5e6ZJsTMRbwPlrOoU1tpPLQ5t2/mysyDXunu23am8oaOM9zItzH3/fyQhq2MCRXlpDA5pE5WnvA3lpA11sY081MVgsh5GfCNQjrFqbU2xiqYEyxYAOYqixNlqAsRkYrkXgxM9moNJMxfKjAVnZKMiWsoqKqEw9iryIMENUK2F5Lo47bbGzrGy5avSLSvo+Lw4IXLbW2fquvqOaOchQjqNgqouUapiZVmHPeH8W33VSewrW5ZMaHxN9fMeSS08mqMSIqA6jXqGtn65pUYNksY3R0OcDwMz5EEWVT6hc4TwsOGqhzyMkEgtIvwDrT9EkmxbcW0KYLtCHD8vr74FNPqC7SJdwdqegIv4LOqsDiYOV4jo7hbdw/hX0Xl1PcXNsWnUxv5FbB14YgbwQOpI8JmPdkDu66RoZjgeI+yF2N3OHmL+eqoBInLMaxwPEctybCmhVGR8HcPPcrWUoygXMQfHdKwe3dJ5gei1sDidZv73paY8xj5t8s946AngOKzNqvdSdL3Q03AFz5ddFpVsbAgjxMNA6D7LM2qRVZc6acp1goT1QrCqYqpWdlLyAbcBylMYWg6lLXNkixgAnrcgnzTVDAabhoB+YjUDx1P8LQxVQEAEXAid54KnyD4sx1NrxlAib2lt+HIr1BtSk8XcBfML5iOkX8U/RoB249C1VVMaadg8lo3BzmkdAf2QBo4KDUOeWywEi4yw2S3rpbiY6MY3vU51OZrpmZDmlpjxAHgud//AFNd8rvs7xB16laGBxfc7N275TBBdmIJb90KFFlVjShKspNnRMUYKINXuzIRQngBhQpXoRDUEIYREIShY2q3BAWKwhSGKdPFORQmOzUJTPptSosfaJBBTeKxFlzu0cdErvcbL2gBKzwFXjdoyUFHESodRSGg1M4V14OjrHzsUsHKcynh5TmKwXZvaTv8bn6JWq5p0Bjn19F0+2MO1zGVAAQ6mx3WWAlYG0qIaGkb+EWI5+96GYtuwhVoHUaiBzgfU29VPYgmd/X1Hvgr6ZcQDEi3AERuPFO0sODpPOYH0TYDHq0n8ZHr6p3ZuGMmYMtIgjW1zdM4lrYsJ5n7JKniXMdI0jzvP2CHqGZmOb3jbyRYQkHT9lrOqU36gTNjpP7oKdK/sJbGJ4oF3DzPoFQHnSffJa1alwn3uSWPoBrZQxgCtPhby3DgP53q2q/NfeAG9YBMpagAR78vfNGaZHWZ89yzPYfEvmIBGmoHklsbTgk7jrv8zf6oarJnqfQft6qBvi1+iP2WsyvSEbgBJ5lXbJeW1BmJIABykmLgFN1cCDeDzC3fhLZOfHUe6MlMGq+bg5AMkjf3i09GlNPfoZzoqbW1hmZYz3gdxmDu5Lo9k7Ae+BTpuIIcQ8jK12XU5jpewG8rq9p7GpYim5rR2faVWVahp5WuqObEucYuSARN96f2c1mHotY3hYTJiZAnqb9Smni95fpaeCuJ2xsA0nF75dTlzZbYPLdDy8eB4LPOFGVr2izpBBgxl1vvGi7facVm9kJcGkF5F4yjMRzdpb/kOBXJ7dzMhpAbb5JBc1uokDQbr3MIWZfSPl4+NYT23Q5VcUMJkAZUJarYRZULRLZEbWK3IpDVO08AGLyuAXkmmamKx1tVyu19oRKer4iy5bbFY3Xd8nLIUfiszlqYKVzuGd3l0+z22UuqeQ9Taiyo2olPTY6LDnNg6U3y52+DXmB5EeS5rbOKzkgWAsPNbewsTrSdoTmb1jvDxAB8EttbZOV0jQ36az9UOv6rz9Ocw+Oc2AP44+Kbo7SIET90tXwdiRqB/KB1GDPOAhKbG5RrB7QOXv6eqCvQt5/ZZtDFQTHQLQp4oEdI+l0xQtw2nvmr6bP5+68MQ2w03DnqvPxwuOR8IKGDon+v15LH21UgHhE+MJnEbUA98Zt5rB2piy5pnU6+O7ylYDWxXFzeQ1PS/vxWuaXcn3dZmzG5mtaO6wXcdM/0sti9QhrB3Rv/ADHSwGqW1ScszsIE9fshfSA8v4PotbaOGa3KyZcBnfwYNw6krNxNIxz7o8SZ+hWLYvwdKbctfsfVbWxMSGVjESWRGpdJdMDUixJO7fxWDSJYRO8D1k/uur+EKtCowAtJexxqPLmw1pyuDO+TB7t4HAzFpbj/AGW8V+PW1p4/b72taAHAWa4CM7g2LM1aLHU2t5N4RxqOlrnua4AjtYpOG8tIbY2jrI6KypTolwebtcTfcJ0I5WnrC9gscDNMmKjbDcC5tteoGmk+CtJZfbuvUn/DtXE06bMtR5pTIEQyDvy2N/XeuL2uaGf/AEHVXySXOqRDjxFgT1K38Z8Sg0306tNzXFpAkNcJIsS0+BtPJcuKa3XTzfP38r6ULyv7Ne7JI5lCJWZF7KlpgQvAI8qltNJTyIAXle2mvKemxgVn2XO7TdK3sQLLAxtK66pXNhbCYe66LBsgLKwTIWzQcl66PIaCJCCjCmdq/DFIOxLJuGh7v+tN0epatjaNMON92keq57ZmK7Ko1264PRwIK6OsQ4SDP3Ty+jcTaTxnwswd6m4lrt5giToTZc7tTZDqfhry5rs9n4qAabrg+iR2zUyxmvfKeYIJze+KGOv4yxw2YT09/ZC+tEnkm9r4DK6W9R0SQw5ItrB+/wCiXULyAYskyjZirmd3v6KhuHMCOCg4N50Hvmm0mKn1STxnxnktLZmCvLm5jIJBgAawLpjYvw1We4ltOo8jcxjnmeEgRP6rrdk/AeNczv0Az+97GkTyBJ9E05tbZGW/ZlIttTDX65sgrDxDTPiFTmr6M7OONId7ydceS3Kn9F6rjm7ei0wWnuOrFwM73ACbxPTRFs3YJpnKJaBADSS5zcohxJIFyQTAtcpuvHk1uPJtxz7MC6DILRq4ukkn8x3uPol2YftHgNnIDrYl5O8cSV1m1Ph+mBLu0P8AxzvIPKCVzIxlZtY0qNMMgmXE/gAnOHRIngBw1NhKcWn665idv4fIxo3ySeAhsBvQCBPUpB3xA402YfDNNNt+0dIc+qTzA7osNNcrdAIWljqJfQDqgqtcTlh7pgmxGgtE36LL2Xgw2oDxMDqNw8j5hJvxoWulO0nljRoAItvs3/ELz6he2Z7wgzoY3GeO7wVLqen08NEdCx5Gx6JttT6tv3VJqkmTJPE6+qIORPo3UZEdLgsy9KHKpAW1pHlACINU5UKMea1WMYvMamGMUqpABihMBi8k02OSqNSFfDBalRqVqsXUhGczDxonaDUIbdX0wkPi9gVzWoaYTuCwT6jsrBJ38AOZ3IlUtan8Diy2x03cuS1cN8LReo6eTbDz1TJ2EwfhCG4tx479s2hjWhwMr2OrCoGtETNhqTwATGI+HGOm3lIS2zthHD121mEuLQ4BriSO8Ms6SCn56n7VuyejFPYTnNymlU5HK6ULfgmsT3aZH90Nj1XRUviV3+4xw5tAd+hWjQ29Rd/uAHg7uH1XRzx47+3P113/ABz2A/p7eahaOQ7xXTbO+FMLSg5A4je4T6aJTH7eDIFNwc87s1mji6L+Cqw+167plzP+p/yTX8fBPj3065rxEDThuHgiLguTO0640LP+p/yQDa+IGpaRwAyHzut+fgv4enWkhcbtkdniSAPnhwPMyCPMT4rQo7fH421W8we0H1B9FOMwOHxIDu0e4tmMtRzCyYmWgA7h8y3VncyUeOfhf8p6ZOMN25tNP0QuwQ36c4MdJWxW2I1zRlLmxzzz/dm18wsvadKrSYS5uZoHzMvA5jUddOajeOuVZ3za4z4qxYNUUxHdbmPVxj6D1Wdh6X+o0DRrS49flA+p8FNXCOqVC97gXPnut7xEmGtkE6CAtHD4EMJDrE/MTv8A0F7LkvuhVlbleQOW5U5kdV11WQnKtL79V4IAEQTNg4QwvSolYMSvBRKJqFGRaxqapUlRTTlFyh0tzFgorys7RQpqOPc1L1WJ9zVU+mu6uWM11NGxiZNJE2mlHVbF9B2DghTosH4iA5x4kifQEBcMKa67ZO1ZYJ1AA8hH2Whuftv5VHZpZmKkK5lZU+JvktGGBRtwY4KGVlazEBH4wl6rP2jlZAtJ4pQUGu3+QWviGU3/ADieqodhqQFmwt8TTvISdsai9sO/xI6EXCYw+CaxsNLj1JcfM3WdjcrnZKVnbyDGUceq0GEMgOM7upS2Q8ujhGxiGnWBNkxAhb4lvWPCiISeIoQZFiNCNQme3uhqkFC8tz1TWzfiAfJWhp0D9Gu6/lPp00WnUbGm/wC65WtRUUMXUpfKZaPwG7fDh4KnHnz10Xrwy++VW3PhctrOrU3Na096HHswxx+bvaRN4tqVi4nEOiHtBje0te3qHNkLotvYunicM5vyvbDw03ksMkNO+W5hFjdc7gWiLFT8vx3/AB/ZeOL+2cSpCfx2CA7zbA6jgeXJKimpCEIlOVeypgwKEqzIoLVtHFco2lRlRBqFFdTTdNqXoNWhSpqHVV5iuF5MmgoUzY5aELgri1CWrvrkL5F4NV+VeLEo6ramsNWLfP39lRkXT/CGws57aoO60wwH8b97ug+vRNxzerkC9YspYesAJpv6QCR1grRZs+rlDi0idAYBPOF1HZCRbfdXV2SOi7Z4uS/lrlmYGqd3qEwzZVTl5n7Bb9PDWV1OkEfx8kvkrAZsZ51I8iVGJ2I6Ia6/9oXRC68WI/Dn+B86+f1dnPoT3S78UjVxvPRU0a0nNUIzm1tB/wAWyu3rUA51wksVsSm8QQAZMEASCp9eGfpaeb+ueGMjcfJBV2vBiNdJtOunkr62z3sHeFtM02BnQ8Fk7Y2ZbMXaEQG2M6TfXoYUrzi3PM6K4nbFUVG5hAvZt/8A2O+FvYLGSLrnsG1rpzfOJiZAcOF/5CZwuIyCXWaTE27hnQ8kmK9c59OjLpVNRqCjVVxckvJNI1qSRdSvIF/Q9Vp1QlK9NSsw89l8SZYfpwSATjzYg70gXQtqPfOUUIg1VZ1Y16JNSQghE56rzLGTlUgIcy8HJa0NUQtCg+Fl03JpjiodRbmtB1VeSV15LhtYrjdQYVeJfDiqO3XfXEZlezJYVl7tUrNPZuBdXqtps1cbn8rR8zvAL6ZToNptZTYIa0AAch79Vzv9PdmRTdXd+Pus/tae8fE//K6UGXru8PGc6j1dpxl79D+v3V9QTHuwSlJ9yOBnwd+8+aZpu9FYIsfoq3Ohqmq6yprO3LMvbYQEFR50Hmpa+yqL+CDDp0QNUDWy49T9EM77r2jjzhHMbQVtnyTBidRqDzWZi/h4H5SRbTUTy4LbYTF/QShe+37FCyX7Pz1efccuPhOXS9wIgiwIMnTpBg+CwsZsw03uZUkteIBizxoRHHlzX0LMgcxJfHM9LT/09S7fbiqOyqlGk0mSAADNy0czvRsxC62vhczSNZ4rj9o7LqUXQ0F4JsAMzgLz1Aj1SeTxfwePJ8vsTqiB10ozE+yidigFyXleFNpmAYWa991pYyqCCVkOBkzr9OSlJlDv6Wh6mVUFY1G1LFgK9C80IsqXT4BE1pVjaaZp0Et6Gc6pp0ym6YRBohCagUrdU+OLJXlS568gZzmLqd4pdz0eJPePVUuXfXDE50xs/CurVWU2fM9wA5cT0Ak+CUXX/wBOcDNZ1U6Mblb/AHO18gPVHjn5dSN1cj6FhqDaVJtNnysaGjoBv5qvDnvo61SyXwru8vSzHOdq2cDuPdPQ7/NX0n/offvVU1hLYQ0H6HwP6++KwQ1XcAL6Khvevu+qCs+TG5WtqCEMMKFIMKBUCBrkQTiDZQ53e8AgxDtApqnvDotjGGO7o9715xsqqR7jegKl7reP6oWCEhezIQ5FKICDknjHtzta4wXB2Xnlgkc9Qm5WRt9hIa4fM10t6x+y0+x590ptbYLat292oL2sKrRuPNZf/i7nfLUHRzSDPCQYnrC6n5wDpobbjqhaZN7PAuNzx+YJOvHzfuKzydRzdL4ZAPfeTG7LF/GVgbdwJp1J3H68fEX819Fe0OHRZe1dlNqsLXWn5XDVpFx1HJQ78Uz0E8t32+egq5iDF4Z1J5Y8Q4eRG5wO8FQ164Oo6IZlS110vnRsSHjVwNMEp6rQAFlm4F5lazaeZc/X26Ofpn12JQgrUxmGyqgYSyEoWEiSvJuphY1XkdgZ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AutoShape 8" descr="data:image/jpeg;base64,/9j/4AAQSkZJRgABAQAAAQABAAD/2wCEAAkGBhISEBUUEBQUFRQVFBUUFRQUFRQPFA8UFBQVFRQQFBUXHCYeFxklGRUUHy8gIycqLCwsFR4xNTAqNSYrLCkBCQoKDgwOFA8PFykcFxwpKSkpKSkpKSkpKSkpKSkpKSkpKSkpKSwpKSkpKSkpKSkpKSkpKSkpKSkpKSwsKSksKf/AABEIAMABBgMBIgACEQEDEQH/xAAbAAACAwEBAQAAAAAAAAAAAAACBAEDBQYAB//EADsQAAEDAgMFBgQFAwQDAQAAAAEAAhEDIQQSMQVBUWFxEyKBkaHwBjKxwUJS0eHxB3LSI0NikhaCshT/xAAZAQADAQEBAAAAAAAAAAAAAAABAgMABAX/xAAiEQEBAQEAAgIDAAMBAAAAAAAAARECAyESMRNBUSIyYQT/2gAMAwEAAhEDEQA/AOKIUQplAXIYVMKCEJeozICIIwglEHICNqvYqWlXsS6JqimMyVplW5ltYRcozIC5CSqToMWZ1VVcozIKhS2jClYpWomKypc1DTFnBV5Ey5ir7NHWFTFkTxZSxq89qQShaoyK4tUZVmW0hZE5tl6kFZkS0dIval3sT76aqdRRgaS7NR2adNFD2KZinZpyg1D2SYpMS0RzZU1QmCFU5qMAg+mvJl7F5ZtPoSjKGFZDQFeARwoAQGIRNXg1G1qAiarmlVtCta1LRX0yrJQU2q0NSiBeKsLEBCaDQKt4ViF4QoQpUaq8iYqBVwgZUWISxWOQSswmtQvaiDkNQoCoIUQiheWYdIJgNVFJNNQrKHsVZamXtVTmrRlOVeyKzKvBqZlIYrWtRZFY1i1ZU8KlwTLwqS1aMoIXlaWLyIGeyU9ktLF4LKUsQqVEsKakU1dC9CGiqDFOVWKWMkwEumep0SU4+gAwEi/I/X1QzkHA878dfTzVYq9wTJL3HW+VrWzbqd6l11V+eB0qrDvPlMJmi9p0aejnBpPOBdZVGgZBEk7xuPIpyk8awAToJgt5JbapOef4fNdonuNnmSJ6X1QMxrBYsGbnaftKSq1m6OB99EvUZ3ZaSQN0zE+/4sh7CyfxqnFUn/M2Dytf9VS/AkiWd4TcDUcJCQqklmcXI13SREH3zTtDF5Yy8J6jePDVbbGvMJ1GqktW3UoMeC/QbxpF5NzoNAlXVqQNo5DKXFV1LGezCuOgPHTdE/QKt1I8FpVNphm5zugn0Assx3xHTcS3KRu0Nj9+iwY8Ge+CJ2Hdw9CmKOOp5e6ZJsTMRbwPlrOoU1tpPLQ5t2/mysyDXunu23am8oaOM9zItzH3/fyQhq2MCRXlpDA5pE5WnvA3lpA11sY081MVgsh5GfCNQjrFqbU2xiqYEyxYAOYqixNlqAsRkYrkXgxM9moNJMxfKjAVnZKMiWsoqKqEw9iryIMENUK2F5Lo47bbGzrGy5avSLSvo+Lw4IXLbW2fquvqOaOchQjqNgqouUapiZVmHPeH8W33VSewrW5ZMaHxN9fMeSS08mqMSIqA6jXqGtn65pUYNksY3R0OcDwMz5EEWVT6hc4TwsOGqhzyMkEgtIvwDrT9EkmxbcW0KYLtCHD8vr74FNPqC7SJdwdqegIv4LOqsDiYOV4jo7hbdw/hX0Xl1PcXNsWnUxv5FbB14YgbwQOpI8JmPdkDu66RoZjgeI+yF2N3OHmL+eqoBInLMaxwPEctybCmhVGR8HcPPcrWUoygXMQfHdKwe3dJ5gei1sDidZv73paY8xj5t8s946AngOKzNqvdSdL3Q03AFz5ddFpVsbAgjxMNA6D7LM2qRVZc6acp1goT1QrCqYqpWdlLyAbcBylMYWg6lLXNkixgAnrcgnzTVDAabhoB+YjUDx1P8LQxVQEAEXAid54KnyD4sx1NrxlAib2lt+HIr1BtSk8XcBfML5iOkX8U/RoB249C1VVMaadg8lo3BzmkdAf2QBo4KDUOeWywEi4yw2S3rpbiY6MY3vU51OZrpmZDmlpjxAHgud//AFNd8rvs7xB16laGBxfc7N275TBBdmIJb90KFFlVjShKspNnRMUYKINXuzIRQngBhQpXoRDUEIYREIShY2q3BAWKwhSGKdPFORQmOzUJTPptSosfaJBBTeKxFlzu0cdErvcbL2gBKzwFXjdoyUFHESodRSGg1M4V14OjrHzsUsHKcynh5TmKwXZvaTv8bn6JWq5p0Bjn19F0+2MO1zGVAAQ6mx3WWAlYG0qIaGkb+EWI5+96GYtuwhVoHUaiBzgfU29VPYgmd/X1Hvgr6ZcQDEi3AERuPFO0sODpPOYH0TYDHq0n8ZHr6p3ZuGMmYMtIgjW1zdM4lrYsJ5n7JKniXMdI0jzvP2CHqGZmOb3jbyRYQkHT9lrOqU36gTNjpP7oKdK/sJbGJ4oF3DzPoFQHnSffJa1alwn3uSWPoBrZQxgCtPhby3DgP53q2q/NfeAG9YBMpagAR78vfNGaZHWZ89yzPYfEvmIBGmoHklsbTgk7jrv8zf6oarJnqfQft6qBvi1+iP2WsyvSEbgBJ5lXbJeW1BmJIABykmLgFN1cCDeDzC3fhLZOfHUe6MlMGq+bg5AMkjf3i09GlNPfoZzoqbW1hmZYz3gdxmDu5Lo9k7Ae+BTpuIIcQ8jK12XU5jpewG8rq9p7GpYim5rR2faVWVahp5WuqObEucYuSARN96f2c1mHotY3hYTJiZAnqb9Smni95fpaeCuJ2xsA0nF75dTlzZbYPLdDy8eB4LPOFGVr2izpBBgxl1vvGi7facVm9kJcGkF5F4yjMRzdpb/kOBXJ7dzMhpAbb5JBc1uokDQbr3MIWZfSPl4+NYT23Q5VcUMJkAZUJarYRZULRLZEbWK3IpDVO08AGLyuAXkmmamKx1tVyu19oRKer4iy5bbFY3Xd8nLIUfiszlqYKVzuGd3l0+z22UuqeQ9Taiyo2olPTY6LDnNg6U3y52+DXmB5EeS5rbOKzkgWAsPNbewsTrSdoTmb1jvDxAB8EttbZOV0jQ36az9UOv6rz9Ocw+Oc2AP44+Kbo7SIET90tXwdiRqB/KB1GDPOAhKbG5RrB7QOXv6eqCvQt5/ZZtDFQTHQLQp4oEdI+l0xQtw2nvmr6bP5+68MQ2w03DnqvPxwuOR8IKGDon+v15LH21UgHhE+MJnEbUA98Zt5rB2piy5pnU6+O7ylYDWxXFzeQ1PS/vxWuaXcn3dZmzG5mtaO6wXcdM/0sti9QhrB3Rv/ADHSwGqW1ScszsIE9fshfSA8v4PotbaOGa3KyZcBnfwYNw6krNxNIxz7o8SZ+hWLYvwdKbctfsfVbWxMSGVjESWRGpdJdMDUixJO7fxWDSJYRO8D1k/uur+EKtCowAtJexxqPLmw1pyuDO+TB7t4HAzFpbj/AGW8V+PW1p4/b72taAHAWa4CM7g2LM1aLHU2t5N4RxqOlrnua4AjtYpOG8tIbY2jrI6KypTolwebtcTfcJ0I5WnrC9gscDNMmKjbDcC5tteoGmk+CtJZfbuvUn/DtXE06bMtR5pTIEQyDvy2N/XeuL2uaGf/AEHVXySXOqRDjxFgT1K38Z8Sg0306tNzXFpAkNcJIsS0+BtPJcuKa3XTzfP38r6ULyv7Ne7JI5lCJWZF7KlpgQvAI8qltNJTyIAXle2mvKemxgVn2XO7TdK3sQLLAxtK66pXNhbCYe66LBsgLKwTIWzQcl66PIaCJCCjCmdq/DFIOxLJuGh7v+tN0epatjaNMON92keq57ZmK7Ko1264PRwIK6OsQ4SDP3Ty+jcTaTxnwswd6m4lrt5giToTZc7tTZDqfhry5rs9n4qAabrg+iR2zUyxmvfKeYIJze+KGOv4yxw2YT09/ZC+tEnkm9r4DK6W9R0SQw5ItrB+/wCiXULyAYskyjZirmd3v6KhuHMCOCg4N50Hvmm0mKn1STxnxnktLZmCvLm5jIJBgAawLpjYvw1We4ltOo8jcxjnmeEgRP6rrdk/AeNczv0Az+97GkTyBJ9E05tbZGW/ZlIttTDX65sgrDxDTPiFTmr6M7OONId7ydceS3Kn9F6rjm7ei0wWnuOrFwM73ACbxPTRFs3YJpnKJaBADSS5zcohxJIFyQTAtcpuvHk1uPJtxz7MC6DILRq4ukkn8x3uPol2YftHgNnIDrYl5O8cSV1m1Ph+mBLu0P8AxzvIPKCVzIxlZtY0qNMMgmXE/gAnOHRIngBw1NhKcWn665idv4fIxo3ySeAhsBvQCBPUpB3xA402YfDNNNt+0dIc+qTzA7osNNcrdAIWljqJfQDqgqtcTlh7pgmxGgtE36LL2Xgw2oDxMDqNw8j5hJvxoWulO0nljRoAItvs3/ELz6he2Z7wgzoY3GeO7wVLqen08NEdCx5Gx6JttT6tv3VJqkmTJPE6+qIORPo3UZEdLgsy9KHKpAW1pHlACINU5UKMea1WMYvMamGMUqpABihMBi8k02OSqNSFfDBalRqVqsXUhGczDxonaDUIbdX0wkPi9gVzWoaYTuCwT6jsrBJ38AOZ3IlUtan8Diy2x03cuS1cN8LReo6eTbDz1TJ2EwfhCG4tx479s2hjWhwMr2OrCoGtETNhqTwATGI+HGOm3lIS2zthHD121mEuLQ4BriSO8Ms6SCn56n7VuyejFPYTnNymlU5HK6ULfgmsT3aZH90Nj1XRUviV3+4xw5tAd+hWjQ29Rd/uAHg7uH1XRzx47+3P113/ABz2A/p7eahaOQ7xXTbO+FMLSg5A4je4T6aJTH7eDIFNwc87s1mji6L+Cqw+167plzP+p/yTX8fBPj3065rxEDThuHgiLguTO0640LP+p/yQDa+IGpaRwAyHzut+fgv4enWkhcbtkdniSAPnhwPMyCPMT4rQo7fH421W8we0H1B9FOMwOHxIDu0e4tmMtRzCyYmWgA7h8y3VncyUeOfhf8p6ZOMN25tNP0QuwQ36c4MdJWxW2I1zRlLmxzzz/dm18wsvadKrSYS5uZoHzMvA5jUddOajeOuVZ3za4z4qxYNUUxHdbmPVxj6D1Wdh6X+o0DRrS49flA+p8FNXCOqVC97gXPnut7xEmGtkE6CAtHD4EMJDrE/MTv8A0F7LkvuhVlbleQOW5U5kdV11WQnKtL79V4IAEQTNg4QwvSolYMSvBRKJqFGRaxqapUlRTTlFyh0tzFgorys7RQpqOPc1L1WJ9zVU+mu6uWM11NGxiZNJE2mlHVbF9B2DghTosH4iA5x4kifQEBcMKa67ZO1ZYJ1AA8hH2Whuftv5VHZpZmKkK5lZU+JvktGGBRtwY4KGVlazEBH4wl6rP2jlZAtJ4pQUGu3+QWviGU3/ADieqodhqQFmwt8TTvISdsai9sO/xI6EXCYw+CaxsNLj1JcfM3WdjcrnZKVnbyDGUceq0GEMgOM7upS2Q8ujhGxiGnWBNkxAhb4lvWPCiISeIoQZFiNCNQme3uhqkFC8tz1TWzfiAfJWhp0D9Gu6/lPp00WnUbGm/wC65WtRUUMXUpfKZaPwG7fDh4KnHnz10Xrwy++VW3PhctrOrU3Na096HHswxx+bvaRN4tqVi4nEOiHtBje0te3qHNkLotvYunicM5vyvbDw03ksMkNO+W5hFjdc7gWiLFT8vx3/AB/ZeOL+2cSpCfx2CA7zbA6jgeXJKimpCEIlOVeypgwKEqzIoLVtHFco2lRlRBqFFdTTdNqXoNWhSpqHVV5iuF5MmgoUzY5aELgri1CWrvrkL5F4NV+VeLEo6ramsNWLfP39lRkXT/CGws57aoO60wwH8b97ug+vRNxzerkC9YspYesAJpv6QCR1grRZs+rlDi0idAYBPOF1HZCRbfdXV2SOi7Z4uS/lrlmYGqd3qEwzZVTl5n7Bb9PDWV1OkEfx8kvkrAZsZ51I8iVGJ2I6Ia6/9oXRC68WI/Dn+B86+f1dnPoT3S78UjVxvPRU0a0nNUIzm1tB/wAWyu3rUA51wksVsSm8QQAZMEASCp9eGfpaeb+ueGMjcfJBV2vBiNdJtOunkr62z3sHeFtM02BnQ8Fk7Y2ZbMXaEQG2M6TfXoYUrzi3PM6K4nbFUVG5hAvZt/8A2O+FvYLGSLrnsG1rpzfOJiZAcOF/5CZwuIyCXWaTE27hnQ8kmK9c59OjLpVNRqCjVVxckvJNI1qSRdSvIF/Q9Vp1QlK9NSsw89l8SZYfpwSATjzYg70gXQtqPfOUUIg1VZ1Y16JNSQghE56rzLGTlUgIcy8HJa0NUQtCg+Fl03JpjiodRbmtB1VeSV15LhtYrjdQYVeJfDiqO3XfXEZlezJYVl7tUrNPZuBdXqtps1cbn8rR8zvAL6ZToNptZTYIa0AAch79Vzv9PdmRTdXd+Pus/tae8fE//K6UGXru8PGc6j1dpxl79D+v3V9QTHuwSlJ9yOBnwd+8+aZpu9FYIsfoq3Ohqmq6yprO3LMvbYQEFR50Hmpa+yqL+CDDp0QNUDWy49T9EM77r2jjzhHMbQVtnyTBidRqDzWZi/h4H5SRbTUTy4LbYTF/QShe+37FCyX7Pz1efccuPhOXS9wIgiwIMnTpBg+CwsZsw03uZUkteIBizxoRHHlzX0LMgcxJfHM9LT/09S7fbiqOyqlGk0mSAADNy0czvRsxC62vhczSNZ4rj9o7LqUXQ0F4JsAMzgLz1Aj1SeTxfwePJ8vsTqiB10ozE+yidigFyXleFNpmAYWa991pYyqCCVkOBkzr9OSlJlDv6Wh6mVUFY1G1LFgK9C80IsqXT4BE1pVjaaZp0Et6Gc6pp0ym6YRBohCagUrdU+OLJXlS568gZzmLqd4pdz0eJPePVUuXfXDE50xs/CurVWU2fM9wA5cT0Ak+CUXX/wBOcDNZ1U6Mblb/AHO18gPVHjn5dSN1cj6FhqDaVJtNnysaGjoBv5qvDnvo61SyXwru8vSzHOdq2cDuPdPQ7/NX0n/offvVU1hLYQ0H6HwP6++KwQ1XcAL6Khvevu+qCs+TG5WtqCEMMKFIMKBUCBrkQTiDZQ53e8AgxDtApqnvDotjGGO7o9715xsqqR7jegKl7reP6oWCEhezIQ5FKICDknjHtzta4wXB2Xnlgkc9Qm5WRt9hIa4fM10t6x+y0+x590ptbYLat292oL2sKrRuPNZf/i7nfLUHRzSDPCQYnrC6n5wDpobbjqhaZN7PAuNzx+YJOvHzfuKzydRzdL4ZAPfeTG7LF/GVgbdwJp1J3H68fEX819Fe0OHRZe1dlNqsLXWn5XDVpFx1HJQ78Uz0E8t32+egq5iDF4Z1J5Y8Q4eRG5wO8FQ164Oo6IZlS110vnRsSHjVwNMEp6rQAFlm4F5lazaeZc/X26Ofpn12JQgrUxmGyqgYSyEoWEiSvJuphY1XkdgZ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AutoShape 10" descr="data:image/jpeg;base64,/9j/4AAQSkZJRgABAQAAAQABAAD/2wCEAAkGBhISEBUUEBQUFRQVFBUUFRQUFRQPFA8UFBQVFRQQFBUXHCYeFxklGRUUHy8gIycqLCwsFR4xNTAqNSYrLCkBCQoKDgwOFA8PFykcFxwpKSkpKSkpKSkpKSkpKSkpKSkpKSkpKSwpKSkpKSkpKSkpKSkpKSkpKSkpKSwsKSksKf/AABEIAMABBgMBIgACEQEDEQH/xAAbAAACAwEBAQAAAAAAAAAAAAACBAEDBQYAB//EADsQAAEDAgMFBgQFAwQDAQAAAAEAAhEDIQQSMQVBUWFxEyKBkaHwBjKxwUJS0eHxB3LSI0NikhaCshT/xAAZAQADAQEBAAAAAAAAAAAAAAABAgMABAX/xAAiEQEBAQEAAgIDAAMBAAAAAAAAARECAyESMRNBUSIyYQT/2gAMAwEAAhEDEQA/AOKIUQplAXIYVMKCEJeozICIIwglEHICNqvYqWlXsS6JqimMyVplW5ltYRcozIC5CSqToMWZ1VVcozIKhS2jClYpWomKypc1DTFnBV5Ey5ir7NHWFTFkTxZSxq89qQShaoyK4tUZVmW0hZE5tl6kFZkS0dIval3sT76aqdRRgaS7NR2adNFD2KZinZpyg1D2SYpMS0RzZU1QmCFU5qMAg+mvJl7F5ZtPoSjKGFZDQFeARwoAQGIRNXg1G1qAiarmlVtCta1LRX0yrJQU2q0NSiBeKsLEBCaDQKt4ViF4QoQpUaq8iYqBVwgZUWISxWOQSswmtQvaiDkNQoCoIUQiheWYdIJgNVFJNNQrKHsVZamXtVTmrRlOVeyKzKvBqZlIYrWtRZFY1i1ZU8KlwTLwqS1aMoIXlaWLyIGeyU9ktLF4LKUsQqVEsKakU1dC9CGiqDFOVWKWMkwEumep0SU4+gAwEi/I/X1QzkHA878dfTzVYq9wTJL3HW+VrWzbqd6l11V+eB0qrDvPlMJmi9p0aejnBpPOBdZVGgZBEk7xuPIpyk8awAToJgt5JbapOef4fNdonuNnmSJ6X1QMxrBYsGbnaftKSq1m6OB99EvUZ3ZaSQN0zE+/4sh7CyfxqnFUn/M2Dytf9VS/AkiWd4TcDUcJCQqklmcXI13SREH3zTtDF5Yy8J6jePDVbbGvMJ1GqktW3UoMeC/QbxpF5NzoNAlXVqQNo5DKXFV1LGezCuOgPHTdE/QKt1I8FpVNphm5zugn0Assx3xHTcS3KRu0Nj9+iwY8Ge+CJ2Hdw9CmKOOp5e6ZJsTMRbwPlrOoU1tpPLQ5t2/mysyDXunu23am8oaOM9zItzH3/fyQhq2MCRXlpDA5pE5WnvA3lpA11sY081MVgsh5GfCNQjrFqbU2xiqYEyxYAOYqixNlqAsRkYrkXgxM9moNJMxfKjAVnZKMiWsoqKqEw9iryIMENUK2F5Lo47bbGzrGy5avSLSvo+Lw4IXLbW2fquvqOaOchQjqNgqouUapiZVmHPeH8W33VSewrW5ZMaHxN9fMeSS08mqMSIqA6jXqGtn65pUYNksY3R0OcDwMz5EEWVT6hc4TwsOGqhzyMkEgtIvwDrT9EkmxbcW0KYLtCHD8vr74FNPqC7SJdwdqegIv4LOqsDiYOV4jo7hbdw/hX0Xl1PcXNsWnUxv5FbB14YgbwQOpI8JmPdkDu66RoZjgeI+yF2N3OHmL+eqoBInLMaxwPEctybCmhVGR8HcPPcrWUoygXMQfHdKwe3dJ5gei1sDidZv73paY8xj5t8s946AngOKzNqvdSdL3Q03AFz5ddFpVsbAgjxMNA6D7LM2qRVZc6acp1goT1QrCqYqpWdlLyAbcBylMYWg6lLXNkixgAnrcgnzTVDAabhoB+YjUDx1P8LQxVQEAEXAid54KnyD4sx1NrxlAib2lt+HIr1BtSk8XcBfML5iOkX8U/RoB249C1VVMaadg8lo3BzmkdAf2QBo4KDUOeWywEi4yw2S3rpbiY6MY3vU51OZrpmZDmlpjxAHgud//AFNd8rvs7xB16laGBxfc7N275TBBdmIJb90KFFlVjShKspNnRMUYKINXuzIRQngBhQpXoRDUEIYREIShY2q3BAWKwhSGKdPFORQmOzUJTPptSosfaJBBTeKxFlzu0cdErvcbL2gBKzwFXjdoyUFHESodRSGg1M4V14OjrHzsUsHKcynh5TmKwXZvaTv8bn6JWq5p0Bjn19F0+2MO1zGVAAQ6mx3WWAlYG0qIaGkb+EWI5+96GYtuwhVoHUaiBzgfU29VPYgmd/X1Hvgr6ZcQDEi3AERuPFO0sODpPOYH0TYDHq0n8ZHr6p3ZuGMmYMtIgjW1zdM4lrYsJ5n7JKniXMdI0jzvP2CHqGZmOb3jbyRYQkHT9lrOqU36gTNjpP7oKdK/sJbGJ4oF3DzPoFQHnSffJa1alwn3uSWPoBrZQxgCtPhby3DgP53q2q/NfeAG9YBMpagAR78vfNGaZHWZ89yzPYfEvmIBGmoHklsbTgk7jrv8zf6oarJnqfQft6qBvi1+iP2WsyvSEbgBJ5lXbJeW1BmJIABykmLgFN1cCDeDzC3fhLZOfHUe6MlMGq+bg5AMkjf3i09GlNPfoZzoqbW1hmZYz3gdxmDu5Lo9k7Ae+BTpuIIcQ8jK12XU5jpewG8rq9p7GpYim5rR2faVWVahp5WuqObEucYuSARN96f2c1mHotY3hYTJiZAnqb9Smni95fpaeCuJ2xsA0nF75dTlzZbYPLdDy8eB4LPOFGVr2izpBBgxl1vvGi7facVm9kJcGkF5F4yjMRzdpb/kOBXJ7dzMhpAbb5JBc1uokDQbr3MIWZfSPl4+NYT23Q5VcUMJkAZUJarYRZULRLZEbWK3IpDVO08AGLyuAXkmmamKx1tVyu19oRKer4iy5bbFY3Xd8nLIUfiszlqYKVzuGd3l0+z22UuqeQ9Taiyo2olPTY6LDnNg6U3y52+DXmB5EeS5rbOKzkgWAsPNbewsTrSdoTmb1jvDxAB8EttbZOV0jQ36az9UOv6rz9Ocw+Oc2AP44+Kbo7SIET90tXwdiRqB/KB1GDPOAhKbG5RrB7QOXv6eqCvQt5/ZZtDFQTHQLQp4oEdI+l0xQtw2nvmr6bP5+68MQ2w03DnqvPxwuOR8IKGDon+v15LH21UgHhE+MJnEbUA98Zt5rB2piy5pnU6+O7ylYDWxXFzeQ1PS/vxWuaXcn3dZmzG5mtaO6wXcdM/0sti9QhrB3Rv/ADHSwGqW1ScszsIE9fshfSA8v4PotbaOGa3KyZcBnfwYNw6krNxNIxz7o8SZ+hWLYvwdKbctfsfVbWxMSGVjESWRGpdJdMDUixJO7fxWDSJYRO8D1k/uur+EKtCowAtJexxqPLmw1pyuDO+TB7t4HAzFpbj/AGW8V+PW1p4/b72taAHAWa4CM7g2LM1aLHU2t5N4RxqOlrnua4AjtYpOG8tIbY2jrI6KypTolwebtcTfcJ0I5WnrC9gscDNMmKjbDcC5tteoGmk+CtJZfbuvUn/DtXE06bMtR5pTIEQyDvy2N/XeuL2uaGf/AEHVXySXOqRDjxFgT1K38Z8Sg0306tNzXFpAkNcJIsS0+BtPJcuKa3XTzfP38r6ULyv7Ne7JI5lCJWZF7KlpgQvAI8qltNJTyIAXle2mvKemxgVn2XO7TdK3sQLLAxtK66pXNhbCYe66LBsgLKwTIWzQcl66PIaCJCCjCmdq/DFIOxLJuGh7v+tN0epatjaNMON92keq57ZmK7Ko1264PRwIK6OsQ4SDP3Ty+jcTaTxnwswd6m4lrt5giToTZc7tTZDqfhry5rs9n4qAabrg+iR2zUyxmvfKeYIJze+KGOv4yxw2YT09/ZC+tEnkm9r4DK6W9R0SQw5ItrB+/wCiXULyAYskyjZirmd3v6KhuHMCOCg4N50Hvmm0mKn1STxnxnktLZmCvLm5jIJBgAawLpjYvw1We4ltOo8jcxjnmeEgRP6rrdk/AeNczv0Az+97GkTyBJ9E05tbZGW/ZlIttTDX65sgrDxDTPiFTmr6M7OONId7ydceS3Kn9F6rjm7ei0wWnuOrFwM73ACbxPTRFs3YJpnKJaBADSS5zcohxJIFyQTAtcpuvHk1uPJtxz7MC6DILRq4ukkn8x3uPol2YftHgNnIDrYl5O8cSV1m1Ph+mBLu0P8AxzvIPKCVzIxlZtY0qNMMgmXE/gAnOHRIngBw1NhKcWn665idv4fIxo3ySeAhsBvQCBPUpB3xA402YfDNNNt+0dIc+qTzA7osNNcrdAIWljqJfQDqgqtcTlh7pgmxGgtE36LL2Xgw2oDxMDqNw8j5hJvxoWulO0nljRoAItvs3/ELz6he2Z7wgzoY3GeO7wVLqen08NEdCx5Gx6JttT6tv3VJqkmTJPE6+qIORPo3UZEdLgsy9KHKpAW1pHlACINU5UKMea1WMYvMamGMUqpABihMBi8k02OSqNSFfDBalRqVqsXUhGczDxonaDUIbdX0wkPi9gVzWoaYTuCwT6jsrBJ38AOZ3IlUtan8Diy2x03cuS1cN8LReo6eTbDz1TJ2EwfhCG4tx479s2hjWhwMr2OrCoGtETNhqTwATGI+HGOm3lIS2zthHD121mEuLQ4BriSO8Ms6SCn56n7VuyejFPYTnNymlU5HK6ULfgmsT3aZH90Nj1XRUviV3+4xw5tAd+hWjQ29Rd/uAHg7uH1XRzx47+3P113/ABz2A/p7eahaOQ7xXTbO+FMLSg5A4je4T6aJTH7eDIFNwc87s1mji6L+Cqw+167plzP+p/yTX8fBPj3065rxEDThuHgiLguTO0640LP+p/yQDa+IGpaRwAyHzut+fgv4enWkhcbtkdniSAPnhwPMyCPMT4rQo7fH421W8we0H1B9FOMwOHxIDu0e4tmMtRzCyYmWgA7h8y3VncyUeOfhf8p6ZOMN25tNP0QuwQ36c4MdJWxW2I1zRlLmxzzz/dm18wsvadKrSYS5uZoHzMvA5jUddOajeOuVZ3za4z4qxYNUUxHdbmPVxj6D1Wdh6X+o0DRrS49flA+p8FNXCOqVC97gXPnut7xEmGtkE6CAtHD4EMJDrE/MTv8A0F7LkvuhVlbleQOW5U5kdV11WQnKtL79V4IAEQTNg4QwvSolYMSvBRKJqFGRaxqapUlRTTlFyh0tzFgorys7RQpqOPc1L1WJ9zVU+mu6uWM11NGxiZNJE2mlHVbF9B2DghTosH4iA5x4kifQEBcMKa67ZO1ZYJ1AA8hH2Whuftv5VHZpZmKkK5lZU+JvktGGBRtwY4KGVlazEBH4wl6rP2jlZAtJ4pQUGu3+QWviGU3/ADieqodhqQFmwt8TTvISdsai9sO/xI6EXCYw+CaxsNLj1JcfM3WdjcrnZKVnbyDGUceq0GEMgOM7upS2Q8ujhGxiGnWBNkxAhb4lvWPCiISeIoQZFiNCNQme3uhqkFC8tz1TWzfiAfJWhp0D9Gu6/lPp00WnUbGm/wC65WtRUUMXUpfKZaPwG7fDh4KnHnz10Xrwy++VW3PhctrOrU3Na096HHswxx+bvaRN4tqVi4nEOiHtBje0te3qHNkLotvYunicM5vyvbDw03ksMkNO+W5hFjdc7gWiLFT8vx3/AB/ZeOL+2cSpCfx2CA7zbA6jgeXJKimpCEIlOVeypgwKEqzIoLVtHFco2lRlRBqFFdTTdNqXoNWhSpqHVV5iuF5MmgoUzY5aELgri1CWrvrkL5F4NV+VeLEo6ramsNWLfP39lRkXT/CGws57aoO60wwH8b97ug+vRNxzerkC9YspYesAJpv6QCR1grRZs+rlDi0idAYBPOF1HZCRbfdXV2SOi7Z4uS/lrlmYGqd3qEwzZVTl5n7Bb9PDWV1OkEfx8kvkrAZsZ51I8iVGJ2I6Ia6/9oXRC68WI/Dn+B86+f1dnPoT3S78UjVxvPRU0a0nNUIzm1tB/wAWyu3rUA51wksVsSm8QQAZMEASCp9eGfpaeb+ueGMjcfJBV2vBiNdJtOunkr62z3sHeFtM02BnQ8Fk7Y2ZbMXaEQG2M6TfXoYUrzi3PM6K4nbFUVG5hAvZt/8A2O+FvYLGSLrnsG1rpzfOJiZAcOF/5CZwuIyCXWaTE27hnQ8kmK9c59OjLpVNRqCjVVxckvJNI1qSRdSvIF/Q9Vp1QlK9NSsw89l8SZYfpwSATjzYg70gXQtqPfOUUIg1VZ1Y16JNSQghE56rzLGTlUgIcy8HJa0NUQtCg+Fl03JpjiodRbmtB1VeSV15LhtYrjdQYVeJfDiqO3XfXEZlezJYVl7tUrNPZuBdXqtps1cbn8rR8zvAL6ZToNptZTYIa0AAch79Vzv9PdmRTdXd+Pus/tae8fE//K6UGXru8PGc6j1dpxl79D+v3V9QTHuwSlJ9yOBnwd+8+aZpu9FYIsfoq3Ohqmq6yprO3LMvbYQEFR50Hmpa+yqL+CDDp0QNUDWy49T9EM77r2jjzhHMbQVtnyTBidRqDzWZi/h4H5SRbTUTy4LbYTF/QShe+37FCyX7Pz1efccuPhOXS9wIgiwIMnTpBg+CwsZsw03uZUkteIBizxoRHHlzX0LMgcxJfHM9LT/09S7fbiqOyqlGk0mSAADNy0czvRsxC62vhczSNZ4rj9o7LqUXQ0F4JsAMzgLz1Aj1SeTxfwePJ8vsTqiB10ozE+yidigFyXleFNpmAYWa991pYyqCCVkOBkzr9OSlJlDv6Wh6mVUFY1G1LFgK9C80IsqXT4BE1pVjaaZp0Et6Gc6pp0ym6YRBohCagUrdU+OLJXlS568gZzmLqd4pdz0eJPePVUuXfXDE50xs/CurVWU2fM9wA5cT0Ak+CUXX/wBOcDNZ1U6Mblb/AHO18gPVHjn5dSN1cj6FhqDaVJtNnysaGjoBv5qvDnvo61SyXwru8vSzHOdq2cDuPdPQ7/NX0n/offvVU1hLYQ0H6HwP6++KwQ1XcAL6Khvevu+qCs+TG5WtqCEMMKFIMKBUCBrkQTiDZQ53e8AgxDtApqnvDotjGGO7o9715xsqqR7jegKl7reP6oWCEhezIQ5FKICDknjHtzta4wXB2Xnlgkc9Qm5WRt9hIa4fM10t6x+y0+x590ptbYLat292oL2sKrRuPNZf/i7nfLUHRzSDPCQYnrC6n5wDpobbjqhaZN7PAuNzx+YJOvHzfuKzydRzdL4ZAPfeTG7LF/GVgbdwJp1J3H68fEX819Fe0OHRZe1dlNqsLXWn5XDVpFx1HJQ78Uz0E8t32+egq5iDF4Z1J5Y8Q4eRG5wO8FQ164Oo6IZlS110vnRsSHjVwNMEp6rQAFlm4F5lazaeZc/X26Ofpn12JQgrUxmGyqgYSyEoWEiSvJuphY1XkdgZX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6" name="Picture 12" descr="https://encrypted-tbn3.gstatic.com/images?q=tbn:ANd9GcQCFI2bhNS09siekFSXqWWhxOaUdpz_xaVUyGIfehC_1DgsOJL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8" y="856506"/>
            <a:ext cx="3136980" cy="1708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259632" y="25649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1.- PREPARAR ESTUDIANTES PARA LA VIDA.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259632" y="291565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2.- TRANSMITIR SABERES TRADICIONALES.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259632" y="320368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3.- FORMACIÓN DEL INDIVIDUO EN TODAS SUS DIMENCIONES.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259632" y="350100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4</a:t>
            </a:r>
            <a:r>
              <a:rPr lang="es-MX" dirty="0" smtClean="0">
                <a:solidFill>
                  <a:schemeClr val="bg1"/>
                </a:solidFill>
              </a:rPr>
              <a:t>.- CONTEXTOS EDUCATIVOS QUE FACILITEN LOS PROCESOS DE ENSEÑANZA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259632" y="37797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5</a:t>
            </a:r>
            <a:r>
              <a:rPr lang="es-MX" dirty="0" smtClean="0">
                <a:solidFill>
                  <a:schemeClr val="bg1"/>
                </a:solidFill>
              </a:rPr>
              <a:t>.- LUCHA CONTRA DESIGUALDAD SOCIAL.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26" name="Picture 6" descr="https://encrypted-tbn2.gstatic.com/images?q=tbn:ANd9GcRi90G0iN_yjXb5lK4VeZIRenK-rRy_lklIeihhHGSUXJW6e3Xs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25" y="4231216"/>
            <a:ext cx="2764531" cy="2222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1947900" y="44624"/>
            <a:ext cx="4784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latin typeface="Arial" pitchFamily="34" charset="0"/>
                <a:cs typeface="Arial" pitchFamily="34" charset="0"/>
              </a:rPr>
              <a:t>COLONIZACIÓN DEL MUNDO DE LA VIDA</a:t>
            </a:r>
          </a:p>
        </p:txBody>
      </p:sp>
      <p:pic>
        <p:nvPicPr>
          <p:cNvPr id="1038" name="Picture 14" descr="https://encrypted-tbn2.gstatic.com/images?q=tbn:ANd9GcQ3_Q_yKoFKEJfUOu8vjbyAjjZaX4DF_z1polJn-cGNn-cFbM56q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25" y="856506"/>
            <a:ext cx="2764531" cy="1996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97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552407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elix Titling" pitchFamily="82" charset="0"/>
              </a:rPr>
              <a:t>Movimientos sociales y </a:t>
            </a:r>
          </a:p>
          <a:p>
            <a:pPr algn="ctr"/>
            <a:r>
              <a:rPr lang="es-MX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elix Titling" pitchFamily="82" charset="0"/>
              </a:rPr>
              <a:t>educación crítica</a:t>
            </a:r>
            <a:endParaRPr lang="es-MX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1340768"/>
            <a:ext cx="8640960" cy="1477328"/>
          </a:xfrm>
          <a:prstGeom prst="rect">
            <a:avLst/>
          </a:prstGeom>
          <a:solidFill>
            <a:srgbClr val="4C5F2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“los de abajo”</a:t>
            </a:r>
          </a:p>
          <a:p>
            <a:endParaRPr lang="es-MX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Psicología crítica  </a:t>
            </a:r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  <a:sym typeface="Wingdings" pitchFamily="2" charset="2"/>
              </a:rPr>
              <a:t> diálogo, democracia</a:t>
            </a:r>
          </a:p>
          <a:p>
            <a:endParaRPr lang="es-MX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Izquierda tradicional </a:t>
            </a:r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  <a:sym typeface="Wingdings" pitchFamily="2" charset="2"/>
              </a:rPr>
              <a:t> revolución</a:t>
            </a:r>
            <a:endParaRPr lang="es-MX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</p:txBody>
      </p:sp>
      <p:pic>
        <p:nvPicPr>
          <p:cNvPr id="8" name="7 Imagen" descr="proletariado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412776"/>
            <a:ext cx="2016884" cy="129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CuadroTexto"/>
          <p:cNvSpPr txBox="1"/>
          <p:nvPr/>
        </p:nvSpPr>
        <p:spPr>
          <a:xfrm>
            <a:off x="251520" y="3356992"/>
            <a:ext cx="8640960" cy="2585323"/>
          </a:xfrm>
          <a:prstGeom prst="rect">
            <a:avLst/>
          </a:prstGeom>
          <a:solidFill>
            <a:srgbClr val="4C5F2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Basil</a:t>
            </a:r>
            <a:r>
              <a:rPr lang="es-MX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 </a:t>
            </a:r>
            <a:r>
              <a:rPr lang="es-MX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bernstein</a:t>
            </a:r>
            <a:r>
              <a:rPr lang="es-MX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:</a:t>
            </a:r>
          </a:p>
          <a:p>
            <a:endParaRPr lang="es-MX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Lasa revoluciones sociales de producción </a:t>
            </a: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han mantenido en general el mismo modo </a:t>
            </a: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tradicional de escuela</a:t>
            </a:r>
            <a:endParaRPr lang="es-MX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  <a:sym typeface="Wingdings" pitchFamily="2" charset="2"/>
            </a:endParaRPr>
          </a:p>
          <a:p>
            <a:endParaRPr lang="es-MX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El modelo escolar tradicional tiene una </a:t>
            </a: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Gran estabilidad, que subsiste incluso a las</a:t>
            </a: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Más violentas convulsiones sociales</a:t>
            </a:r>
          </a:p>
        </p:txBody>
      </p:sp>
      <p:pic>
        <p:nvPicPr>
          <p:cNvPr id="14" name="13 Imagen" descr="basil bernstein.jpg"/>
          <p:cNvPicPr>
            <a:picLocks noChangeAspect="1"/>
          </p:cNvPicPr>
          <p:nvPr/>
        </p:nvPicPr>
        <p:blipFill>
          <a:blip r:embed="rId4" cstate="print"/>
          <a:srcRect l="14955" r="14007"/>
          <a:stretch>
            <a:fillRect/>
          </a:stretch>
        </p:blipFill>
        <p:spPr>
          <a:xfrm>
            <a:off x="6948264" y="3645024"/>
            <a:ext cx="1512168" cy="210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552407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elix Titling" pitchFamily="82" charset="0"/>
              </a:rPr>
              <a:t>Movimientos sociales y </a:t>
            </a:r>
          </a:p>
          <a:p>
            <a:pPr algn="ctr"/>
            <a:r>
              <a:rPr lang="es-MX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elix Titling" pitchFamily="82" charset="0"/>
              </a:rPr>
              <a:t>educación crítica</a:t>
            </a:r>
            <a:endParaRPr lang="es-MX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1340768"/>
            <a:ext cx="8640960" cy="646331"/>
          </a:xfrm>
          <a:prstGeom prst="rect">
            <a:avLst/>
          </a:prstGeom>
          <a:solidFill>
            <a:srgbClr val="4C5F2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la psicología crítica se deslinda de los viejos partidos de izquierda (en quiebra) y de los nuevos partidos de derecha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51520" y="2348880"/>
            <a:ext cx="8640960" cy="3693319"/>
          </a:xfrm>
          <a:prstGeom prst="rect">
            <a:avLst/>
          </a:prstGeom>
          <a:solidFill>
            <a:srgbClr val="4C5F2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Nadie puede saber lo que es mejor </a:t>
            </a: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para los demás</a:t>
            </a:r>
          </a:p>
          <a:p>
            <a:endParaRPr lang="es-MX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Rechazo tajante a los métodos </a:t>
            </a: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autoritarios  Impuestos por las </a:t>
            </a: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Dictaduras</a:t>
            </a:r>
          </a:p>
          <a:p>
            <a:endParaRPr lang="es-MX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Poder único VS sociedad homogénea</a:t>
            </a:r>
          </a:p>
          <a:p>
            <a:endParaRPr lang="es-MX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Problemas de distribución de los</a:t>
            </a: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Recursos</a:t>
            </a:r>
          </a:p>
          <a:p>
            <a:endParaRPr lang="es-MX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desigualdad</a:t>
            </a:r>
          </a:p>
        </p:txBody>
      </p:sp>
      <p:pic>
        <p:nvPicPr>
          <p:cNvPr id="7" name="6 Imagen" descr="escuela tradicio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63441"/>
            <a:ext cx="2529830" cy="31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552407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elix Titling" pitchFamily="82" charset="0"/>
              </a:rPr>
              <a:t>Movimientos sociales y </a:t>
            </a:r>
          </a:p>
          <a:p>
            <a:pPr algn="ctr"/>
            <a:r>
              <a:rPr lang="es-MX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elix Titling" pitchFamily="82" charset="0"/>
              </a:rPr>
              <a:t>educación crítica</a:t>
            </a:r>
            <a:endParaRPr lang="es-MX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1340768"/>
            <a:ext cx="4104456" cy="2431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r>
              <a:rPr lang="es-MX" sz="2400" b="1" dirty="0" smtClean="0">
                <a:solidFill>
                  <a:srgbClr val="FF0000"/>
                </a:solidFill>
                <a:latin typeface="Felix Titling" pitchFamily="82" charset="0"/>
              </a:rPr>
              <a:t>     Feminismo</a:t>
            </a:r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340768"/>
            <a:ext cx="4104456" cy="2431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r>
              <a:rPr lang="es-MX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ecologismo</a:t>
            </a:r>
          </a:p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3528" y="4005064"/>
            <a:ext cx="4104456" cy="2431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r>
              <a:rPr lang="es-MX" sz="2400" b="1" dirty="0" smtClean="0">
                <a:solidFill>
                  <a:srgbClr val="FFFF00"/>
                </a:solidFill>
                <a:latin typeface="Felix Titling" pitchFamily="82" charset="0"/>
              </a:rPr>
              <a:t>pacifismo</a:t>
            </a:r>
          </a:p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72000" y="4005064"/>
            <a:ext cx="4104456" cy="2431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MX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endParaRPr lang="es-MX" sz="4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endParaRPr lang="es-MX" sz="2400" b="1" dirty="0" smtClean="0">
              <a:solidFill>
                <a:srgbClr val="FFFF00"/>
              </a:solidFill>
              <a:latin typeface="Felix Titling" pitchFamily="82" charset="0"/>
            </a:endParaRPr>
          </a:p>
          <a:p>
            <a:endParaRPr lang="es-MX" sz="2400" b="1" dirty="0" smtClean="0">
              <a:solidFill>
                <a:srgbClr val="FFFF00"/>
              </a:solidFill>
              <a:latin typeface="Felix Titling" pitchFamily="82" charset="0"/>
            </a:endParaRPr>
          </a:p>
          <a:p>
            <a:r>
              <a:rPr lang="es-MX" sz="2400" b="1" dirty="0" smtClean="0">
                <a:solidFill>
                  <a:srgbClr val="FFFF00"/>
                </a:solidFill>
                <a:latin typeface="Felix Titling" pitchFamily="82" charset="0"/>
              </a:rPr>
              <a:t>    </a:t>
            </a:r>
            <a:r>
              <a:rPr lang="es-MX" sz="2400" b="1" dirty="0" err="1" smtClean="0">
                <a:solidFill>
                  <a:schemeClr val="tx1"/>
                </a:solidFill>
                <a:latin typeface="Felix Titling" pitchFamily="82" charset="0"/>
              </a:rPr>
              <a:t>pluriculturalismo</a:t>
            </a:r>
            <a:endParaRPr lang="es-MX" sz="3200" b="1" dirty="0" smtClean="0">
              <a:solidFill>
                <a:schemeClr val="tx1"/>
              </a:solidFill>
              <a:latin typeface="Felix Titling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1.bp.blogspot.com/-cmln_g2Q8RY/ThPvKCVpmmI/AAAAAAAAAHA/ZWllrlvwcgk/s1600/sinviolencia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472608" cy="3600400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>
            <a:bevelT prst="slope"/>
          </a:sp3d>
        </p:spPr>
      </p:pic>
      <p:pic>
        <p:nvPicPr>
          <p:cNvPr id="5" name="4 Imagen" descr="http://palabrademujer.files.wordpress.com/2010/11/mujeres-manifestando-por-la-paz-en-bogota-colombia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5040560" cy="3384376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>
            <a:bevelT prst="slope"/>
          </a:sp3d>
        </p:spPr>
      </p:pic>
      <p:pic>
        <p:nvPicPr>
          <p:cNvPr id="6" name="5 Imagen" descr="http://ts3.mm.bing.net/th?id=H.4707238041159806&amp;pid=15.1&amp;H=160&amp;W=159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530699" cy="3168352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 prst="slope"/>
          </a:sp3d>
        </p:spPr>
      </p:pic>
      <p:pic>
        <p:nvPicPr>
          <p:cNvPr id="7" name="6 Imagen" descr="http://ts3.mm.bing.net/th?id=H.4710119973915362&amp;pid=15.1&amp;H=136&amp;W=160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5010497" cy="3142853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e5f8042b9f13149a54c19624df6e6ed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2569468" cy="197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5 Rectángulo"/>
          <p:cNvSpPr/>
          <p:nvPr/>
        </p:nvSpPr>
        <p:spPr>
          <a:xfrm>
            <a:off x="323528" y="260648"/>
            <a:ext cx="84992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elix Titling" pitchFamily="82" charset="0"/>
              </a:rPr>
              <a:t>El estancamiento del saber escolar</a:t>
            </a:r>
            <a:endParaRPr lang="es-MX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6273225"/>
            <a:ext cx="8717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elix Titling" pitchFamily="82" charset="0"/>
              </a:rPr>
              <a:t>El estancamiento del saber escolar</a:t>
            </a:r>
            <a:endParaRPr lang="es-MX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1124744"/>
            <a:ext cx="4536504" cy="258532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Condicionamientos históricos de la institución</a:t>
            </a:r>
          </a:p>
          <a:p>
            <a:pPr algn="ctr"/>
            <a:endParaRPr lang="es-MX" b="1" dirty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pPr algn="ct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Formas de organización de la vida urbana</a:t>
            </a:r>
          </a:p>
          <a:p>
            <a:pPr algn="ctr"/>
            <a:endParaRPr lang="es-MX" b="1" dirty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pPr algn="ct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Intereses de grupos sociales</a:t>
            </a:r>
          </a:p>
          <a:p>
            <a:pPr algn="ctr"/>
            <a:endParaRPr lang="es-MX" b="1" dirty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pPr algn="ct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Desarrollo de las ciencias, etc.</a:t>
            </a:r>
            <a:endParaRPr lang="es-MX" b="1" dirty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</p:txBody>
      </p:sp>
      <p:pic>
        <p:nvPicPr>
          <p:cNvPr id="10" name="9 Imagen" descr="decada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916832"/>
            <a:ext cx="2905125" cy="2038350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10 CuadroTexto"/>
          <p:cNvSpPr txBox="1"/>
          <p:nvPr/>
        </p:nvSpPr>
        <p:spPr>
          <a:xfrm>
            <a:off x="3275856" y="4437112"/>
            <a:ext cx="5400600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De lo religioso a lo </a:t>
            </a:r>
            <a:r>
              <a:rPr lang="es-MX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meritocrático</a:t>
            </a:r>
            <a:endParaRPr lang="es-MX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pPr algn="ctr"/>
            <a:endParaRPr lang="es-MX" b="1" dirty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  <a:p>
            <a:pPr algn="ct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elix Titling" pitchFamily="82" charset="0"/>
              </a:rPr>
              <a:t>De la cátedra a la preparación para el trabajo</a:t>
            </a:r>
            <a:endParaRPr lang="es-MX" b="1" dirty="0">
              <a:solidFill>
                <a:schemeClr val="accent3">
                  <a:lumMod val="20000"/>
                  <a:lumOff val="80000"/>
                </a:schemeClr>
              </a:solidFill>
              <a:latin typeface="Felix Titling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403</Words>
  <Application>Microsoft Office PowerPoint</Application>
  <PresentationFormat>Presentación en pantalla (4:3)</PresentationFormat>
  <Paragraphs>114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César Rodrigo</dc:creator>
  <cp:lastModifiedBy>Centor</cp:lastModifiedBy>
  <cp:revision>15</cp:revision>
  <dcterms:created xsi:type="dcterms:W3CDTF">2013-09-13T03:29:32Z</dcterms:created>
  <dcterms:modified xsi:type="dcterms:W3CDTF">2013-09-14T21:27:04Z</dcterms:modified>
</cp:coreProperties>
</file>