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56" r:id="rId3"/>
    <p:sldId id="274" r:id="rId4"/>
    <p:sldId id="275" r:id="rId5"/>
    <p:sldId id="276" r:id="rId6"/>
    <p:sldId id="257" r:id="rId7"/>
    <p:sldId id="277" r:id="rId8"/>
    <p:sldId id="278" r:id="rId9"/>
    <p:sldId id="260" r:id="rId10"/>
    <p:sldId id="265" r:id="rId11"/>
    <p:sldId id="264"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E2A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02"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46B7BB-3AFB-4BF3-BFAB-7EBA26D2681D}" type="datetimeFigureOut">
              <a:rPr lang="es-MX" smtClean="0"/>
              <a:pPr/>
              <a:t>30/01/2015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2A75FE-6033-48AF-BC59-369A0158D960}"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2F2A75FE-6033-48AF-BC59-369A0158D960}" type="slidenum">
              <a:rPr lang="es-MX" smtClean="0"/>
              <a:pPr/>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CC031AE-C346-4585-9806-7BA8474F99FE}" type="datetimeFigureOut">
              <a:rPr lang="es-MX" smtClean="0"/>
              <a:pPr/>
              <a:t>30/01/2015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6BD3EA9-C7B3-4B10-BDC6-3091D86AD34A}"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CC031AE-C346-4585-9806-7BA8474F99FE}" type="datetimeFigureOut">
              <a:rPr lang="es-MX" smtClean="0"/>
              <a:pPr/>
              <a:t>30/01/2015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6BD3EA9-C7B3-4B10-BDC6-3091D86AD34A}"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CC031AE-C346-4585-9806-7BA8474F99FE}" type="datetimeFigureOut">
              <a:rPr lang="es-MX" smtClean="0"/>
              <a:pPr/>
              <a:t>30/01/2015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6BD3EA9-C7B3-4B10-BDC6-3091D86AD34A}"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CC031AE-C346-4585-9806-7BA8474F99FE}" type="datetimeFigureOut">
              <a:rPr lang="es-MX" smtClean="0"/>
              <a:pPr/>
              <a:t>30/01/2015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6BD3EA9-C7B3-4B10-BDC6-3091D86AD34A}"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CC031AE-C346-4585-9806-7BA8474F99FE}" type="datetimeFigureOut">
              <a:rPr lang="es-MX" smtClean="0"/>
              <a:pPr/>
              <a:t>30/01/2015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6BD3EA9-C7B3-4B10-BDC6-3091D86AD34A}"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CC031AE-C346-4585-9806-7BA8474F99FE}" type="datetimeFigureOut">
              <a:rPr lang="es-MX" smtClean="0"/>
              <a:pPr/>
              <a:t>30/01/2015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6BD3EA9-C7B3-4B10-BDC6-3091D86AD34A}"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CC031AE-C346-4585-9806-7BA8474F99FE}" type="datetimeFigureOut">
              <a:rPr lang="es-MX" smtClean="0"/>
              <a:pPr/>
              <a:t>30/01/2015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6BD3EA9-C7B3-4B10-BDC6-3091D86AD34A}"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CC031AE-C346-4585-9806-7BA8474F99FE}" type="datetimeFigureOut">
              <a:rPr lang="es-MX" smtClean="0"/>
              <a:pPr/>
              <a:t>30/01/2015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6BD3EA9-C7B3-4B10-BDC6-3091D86AD34A}"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CC031AE-C346-4585-9806-7BA8474F99FE}" type="datetimeFigureOut">
              <a:rPr lang="es-MX" smtClean="0"/>
              <a:pPr/>
              <a:t>30/01/2015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6BD3EA9-C7B3-4B10-BDC6-3091D86AD34A}"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CC031AE-C346-4585-9806-7BA8474F99FE}" type="datetimeFigureOut">
              <a:rPr lang="es-MX" smtClean="0"/>
              <a:pPr/>
              <a:t>30/01/2015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6BD3EA9-C7B3-4B10-BDC6-3091D86AD34A}"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CC031AE-C346-4585-9806-7BA8474F99FE}" type="datetimeFigureOut">
              <a:rPr lang="es-MX" smtClean="0"/>
              <a:pPr/>
              <a:t>30/01/2015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6BD3EA9-C7B3-4B10-BDC6-3091D86AD34A}"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031AE-C346-4585-9806-7BA8474F99FE}" type="datetimeFigureOut">
              <a:rPr lang="es-MX" smtClean="0"/>
              <a:pPr/>
              <a:t>30/01/2015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D3EA9-C7B3-4B10-BDC6-3091D86AD34A}"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5 Rectángulo"/>
          <p:cNvSpPr/>
          <p:nvPr/>
        </p:nvSpPr>
        <p:spPr>
          <a:xfrm>
            <a:off x="3707904" y="692696"/>
            <a:ext cx="5437111" cy="1323439"/>
          </a:xfrm>
          <a:prstGeom prst="rect">
            <a:avLst/>
          </a:prstGeom>
          <a:noFill/>
        </p:spPr>
        <p:txBody>
          <a:bodyPr wrap="square" lIns="91440" tIns="45720" rIns="91440" bIns="45720">
            <a:spAutoFit/>
          </a:bodyPr>
          <a:lstStyle/>
          <a:p>
            <a:pPr algn="r"/>
            <a:r>
              <a:rPr lang="es-MX"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Psicopedagogía de las </a:t>
            </a:r>
          </a:p>
          <a:p>
            <a:pPr algn="r"/>
            <a:r>
              <a:rPr lang="es-MX"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Ciencias Sociales</a:t>
            </a:r>
            <a:endParaRPr lang="es-MX"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 name="7 Rectángulo"/>
          <p:cNvSpPr/>
          <p:nvPr/>
        </p:nvSpPr>
        <p:spPr>
          <a:xfrm>
            <a:off x="6143604" y="5357826"/>
            <a:ext cx="3000396" cy="1077218"/>
          </a:xfrm>
          <a:prstGeom prst="rect">
            <a:avLst/>
          </a:prstGeom>
          <a:noFill/>
        </p:spPr>
        <p:txBody>
          <a:bodyPr wrap="square" lIns="91440" tIns="45720" rIns="91440" bIns="45720">
            <a:spAutoFit/>
          </a:bodyPr>
          <a:lstStyle/>
          <a:p>
            <a:pPr algn="ctr"/>
            <a:r>
              <a:rPr lang="es-MX" sz="3200" b="1" i="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César Rodrigo</a:t>
            </a:r>
          </a:p>
          <a:p>
            <a:pPr algn="ctr"/>
            <a:r>
              <a:rPr lang="es-MX" sz="3200" b="1" i="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Elizabeth Rosas</a:t>
            </a:r>
            <a:endParaRPr lang="es-MX" sz="3200" b="1" i="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7" name="6 Rectángulo"/>
          <p:cNvSpPr/>
          <p:nvPr/>
        </p:nvSpPr>
        <p:spPr>
          <a:xfrm>
            <a:off x="611560" y="0"/>
            <a:ext cx="8076570" cy="615553"/>
          </a:xfrm>
          <a:prstGeom prst="rect">
            <a:avLst/>
          </a:prstGeom>
          <a:noFill/>
        </p:spPr>
        <p:txBody>
          <a:bodyPr wrap="none" lIns="91440" tIns="45720" rIns="91440" bIns="45720">
            <a:spAutoFit/>
          </a:bodyPr>
          <a:lstStyle/>
          <a:p>
            <a:pPr algn="ctr"/>
            <a:r>
              <a:rPr lang="es-MX" sz="3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Universidad Popular Autónoma de Veracruz</a:t>
            </a:r>
            <a:endParaRPr lang="es-MX" sz="3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9 Rectángulo"/>
          <p:cNvSpPr/>
          <p:nvPr/>
        </p:nvSpPr>
        <p:spPr>
          <a:xfrm>
            <a:off x="5796136" y="2492896"/>
            <a:ext cx="3142207" cy="2123658"/>
          </a:xfrm>
          <a:prstGeom prst="rect">
            <a:avLst/>
          </a:prstGeom>
          <a:noFill/>
        </p:spPr>
        <p:txBody>
          <a:bodyPr wrap="none" lIns="91440" tIns="45720" rIns="91440" bIns="45720">
            <a:spAutoFit/>
          </a:bodyPr>
          <a:lstStyle/>
          <a:p>
            <a:pPr algn="r"/>
            <a:r>
              <a:rPr lang="es-MX" sz="4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Estructuras</a:t>
            </a:r>
          </a:p>
          <a:p>
            <a:pPr algn="r"/>
            <a:r>
              <a:rPr lang="es-MX" sz="4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Mentales de</a:t>
            </a:r>
          </a:p>
          <a:p>
            <a:pPr algn="r"/>
            <a:r>
              <a:rPr lang="es-MX" sz="44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La </a:t>
            </a:r>
            <a:r>
              <a:rPr lang="es-MX" sz="44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Cognición</a:t>
            </a:r>
            <a:endParaRPr lang="es-MX"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1" name="10 Imagen" descr="logo UPAV.png"/>
          <p:cNvPicPr>
            <a:picLocks noChangeAspect="1"/>
          </p:cNvPicPr>
          <p:nvPr/>
        </p:nvPicPr>
        <p:blipFill>
          <a:blip r:embed="rId3" cstate="print"/>
          <a:stretch>
            <a:fillRect/>
          </a:stretch>
        </p:blipFill>
        <p:spPr>
          <a:xfrm>
            <a:off x="323528" y="1016630"/>
            <a:ext cx="1368152" cy="2051587"/>
          </a:xfrm>
          <a:prstGeom prst="rect">
            <a:avLst/>
          </a:prstGeom>
          <a:solidFill>
            <a:schemeClr val="bg1"/>
          </a:solidFill>
          <a:ln>
            <a:solidFill>
              <a:schemeClr val="accent6">
                <a:lumMod val="50000"/>
              </a:schemeClr>
            </a:solidFill>
          </a:ln>
          <a:scene3d>
            <a:camera prst="isometricOffAxis1Right"/>
            <a:lightRig rig="threePt" dir="t"/>
          </a:scene3d>
          <a:sp3d>
            <a:bevelT w="152400" h="50800" prst="softRound"/>
          </a:sp3d>
        </p:spPr>
      </p:pic>
      <p:sp>
        <p:nvSpPr>
          <p:cNvPr id="12" name="11 Rectángulo"/>
          <p:cNvSpPr/>
          <p:nvPr/>
        </p:nvSpPr>
        <p:spPr>
          <a:xfrm>
            <a:off x="0" y="5780782"/>
            <a:ext cx="3995936" cy="1077218"/>
          </a:xfrm>
          <a:prstGeom prst="rect">
            <a:avLst/>
          </a:prstGeom>
          <a:noFill/>
        </p:spPr>
        <p:txBody>
          <a:bodyPr wrap="square" lIns="91440" tIns="45720" rIns="91440" bIns="45720">
            <a:spAutoFit/>
          </a:bodyPr>
          <a:lstStyle/>
          <a:p>
            <a:r>
              <a:rPr lang="es-MX" sz="3200" b="1" i="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Quinto cuatrimestre</a:t>
            </a:r>
          </a:p>
          <a:p>
            <a:r>
              <a:rPr lang="es-MX" sz="3200" b="1" i="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Enero 2015</a:t>
            </a:r>
            <a:endParaRPr lang="es-MX" sz="3200" b="1" i="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8 Rectángulo"/>
          <p:cNvSpPr/>
          <p:nvPr/>
        </p:nvSpPr>
        <p:spPr>
          <a:xfrm>
            <a:off x="6519692" y="6488668"/>
            <a:ext cx="2643096" cy="369332"/>
          </a:xfrm>
          <a:prstGeom prst="rect">
            <a:avLst/>
          </a:prstGeom>
        </p:spPr>
        <p:txBody>
          <a:bodyPr wrap="none">
            <a:spAutoFit/>
          </a:bodyPr>
          <a:lstStyle/>
          <a:p>
            <a:r>
              <a:rPr lang="es-MX"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cesar-rodrigo.weebly.com</a:t>
            </a:r>
            <a:endParaRPr lang="es-MX"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2421512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6000" r="-26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
            <a:ext cx="7772400" cy="1052736"/>
          </a:xfrm>
        </p:spPr>
        <p:txBody>
          <a:bodyPr>
            <a:normAutofit/>
          </a:bodyPr>
          <a:lstStyle/>
          <a:p>
            <a:r>
              <a:rPr lang="es-MX" dirty="0" smtClean="0"/>
              <a:t>Noción de continuidad</a:t>
            </a:r>
            <a:endParaRPr lang="es-MX" dirty="0"/>
          </a:p>
        </p:txBody>
      </p:sp>
      <p:sp>
        <p:nvSpPr>
          <p:cNvPr id="3" name="2 Subtítulo"/>
          <p:cNvSpPr>
            <a:spLocks noGrp="1"/>
          </p:cNvSpPr>
          <p:nvPr>
            <p:ph type="subTitle" idx="1"/>
          </p:nvPr>
        </p:nvSpPr>
        <p:spPr>
          <a:xfrm>
            <a:off x="357158" y="928670"/>
            <a:ext cx="3357586" cy="1589876"/>
          </a:xfrm>
          <a:ln/>
        </p:spPr>
        <p:style>
          <a:lnRef idx="2">
            <a:schemeClr val="accent1"/>
          </a:lnRef>
          <a:fillRef idx="1">
            <a:schemeClr val="lt1"/>
          </a:fillRef>
          <a:effectRef idx="0">
            <a:schemeClr val="accent1"/>
          </a:effectRef>
          <a:fontRef idx="minor">
            <a:schemeClr val="dk1"/>
          </a:fontRef>
        </p:style>
        <p:txBody>
          <a:bodyPr>
            <a:normAutofit/>
          </a:bodyPr>
          <a:lstStyle/>
          <a:p>
            <a:r>
              <a:rPr lang="es-MX" sz="1800" dirty="0" smtClean="0">
                <a:solidFill>
                  <a:schemeClr val="tx1"/>
                </a:solidFill>
                <a:latin typeface="Franklin Gothic Medium" pitchFamily="34" charset="0"/>
              </a:rPr>
              <a:t>El tiempo en su dimensión social, histórica, permite al hombre como individuo y como colectividad, identificarse como elemento clave de su realidad</a:t>
            </a:r>
          </a:p>
          <a:p>
            <a:endParaRPr lang="es-MX" sz="1600" dirty="0" smtClean="0">
              <a:solidFill>
                <a:schemeClr val="tx1"/>
              </a:solidFill>
            </a:endParaRPr>
          </a:p>
          <a:p>
            <a:endParaRPr lang="es-MX" sz="1600" dirty="0">
              <a:solidFill>
                <a:schemeClr val="tx1"/>
              </a:solidFill>
            </a:endParaRPr>
          </a:p>
        </p:txBody>
      </p:sp>
      <p:sp>
        <p:nvSpPr>
          <p:cNvPr id="4" name="2 Subtítulo"/>
          <p:cNvSpPr txBox="1">
            <a:spLocks/>
          </p:cNvSpPr>
          <p:nvPr/>
        </p:nvSpPr>
        <p:spPr>
          <a:xfrm>
            <a:off x="357158" y="2786058"/>
            <a:ext cx="2214578" cy="3571900"/>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b="0" i="0" u="none" strike="noStrike" kern="1200" cap="none" spc="0" normalizeH="0" baseline="0" noProof="0" dirty="0" smtClean="0">
                <a:ln>
                  <a:noFill/>
                </a:ln>
                <a:solidFill>
                  <a:schemeClr val="tx1"/>
                </a:solidFill>
                <a:effectLst/>
                <a:uLnTx/>
                <a:uFillTx/>
                <a:latin typeface="Franklin Gothic Medium" pitchFamily="34" charset="0"/>
              </a:rPr>
              <a:t>La sociedad constituye una realidad dinámica y en evolución. La comprensión social del niño depende en gran medida del dominio del tiempo histórico. </a:t>
            </a:r>
            <a:r>
              <a:rPr lang="es-MX" dirty="0" smtClean="0">
                <a:latin typeface="Franklin Gothic Medium" pitchFamily="34" charset="0"/>
              </a:rPr>
              <a:t>S</a:t>
            </a:r>
            <a:r>
              <a:rPr kumimoji="0" lang="es-MX" b="0" i="0" u="none" strike="noStrike" kern="1200" cap="none" spc="0" normalizeH="0" baseline="0" noProof="0" dirty="0" err="1" smtClean="0">
                <a:ln>
                  <a:noFill/>
                </a:ln>
                <a:solidFill>
                  <a:schemeClr val="tx1"/>
                </a:solidFill>
                <a:effectLst/>
                <a:uLnTx/>
                <a:uFillTx/>
                <a:latin typeface="Franklin Gothic Medium" pitchFamily="34" charset="0"/>
              </a:rPr>
              <a:t>ino</a:t>
            </a:r>
            <a:r>
              <a:rPr kumimoji="0" lang="es-MX" b="0" i="0" u="none" strike="noStrike" kern="1200" cap="none" spc="0" normalizeH="0" baseline="0" noProof="0" dirty="0" smtClean="0">
                <a:ln>
                  <a:noFill/>
                </a:ln>
                <a:solidFill>
                  <a:schemeClr val="tx1"/>
                </a:solidFill>
                <a:effectLst/>
                <a:uLnTx/>
                <a:uFillTx/>
                <a:latin typeface="Franklin Gothic Medium" pitchFamily="34" charset="0"/>
              </a:rPr>
              <a:t> entiende que es el cambio histórico, difícilmente va a entender este dinamismo.</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b="0" i="0" u="none" strike="noStrike" kern="1200" cap="none" spc="0" normalizeH="0" baseline="0" noProof="0" dirty="0">
              <a:ln>
                <a:noFill/>
              </a:ln>
              <a:solidFill>
                <a:schemeClr val="tx1"/>
              </a:solidFill>
              <a:effectLst/>
              <a:uLnTx/>
              <a:uFillTx/>
              <a:latin typeface="+mn-lt"/>
              <a:ea typeface="+mn-ea"/>
              <a:cs typeface="+mn-cs"/>
            </a:endParaRPr>
          </a:p>
        </p:txBody>
      </p:sp>
      <p:sp>
        <p:nvSpPr>
          <p:cNvPr id="5" name="1 Título"/>
          <p:cNvSpPr txBox="1">
            <a:spLocks/>
          </p:cNvSpPr>
          <p:nvPr/>
        </p:nvSpPr>
        <p:spPr>
          <a:xfrm>
            <a:off x="1475656" y="0"/>
            <a:ext cx="6336704" cy="69269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0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ustralian Sunrise"/>
              </a:rPr>
              <a:t>Cambio y c</a:t>
            </a:r>
            <a:r>
              <a:rPr kumimoji="0" lang="es-MX" sz="4400" b="1" i="0" u="none" strike="noStrike" kern="1200" cap="none" spc="50" normalizeH="0" baseline="0" noProof="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ustralian Sunrise"/>
                <a:ea typeface="+mn-ea"/>
                <a:cs typeface="+mn-cs"/>
              </a:rPr>
              <a:t>ontinuidad</a:t>
            </a:r>
            <a:endParaRPr kumimoji="0" lang="es-MX" sz="4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ustralian Sunrise"/>
              <a:ea typeface="+mn-ea"/>
              <a:cs typeface="+mn-cs"/>
            </a:endParaRPr>
          </a:p>
        </p:txBody>
      </p:sp>
      <p:sp>
        <p:nvSpPr>
          <p:cNvPr id="6" name="2 Subtítulo"/>
          <p:cNvSpPr txBox="1">
            <a:spLocks/>
          </p:cNvSpPr>
          <p:nvPr/>
        </p:nvSpPr>
        <p:spPr>
          <a:xfrm>
            <a:off x="4000496" y="928670"/>
            <a:ext cx="4929222" cy="2071702"/>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b="0" i="0" u="none" strike="noStrike" kern="1200" cap="none" spc="0" normalizeH="0" baseline="0" noProof="0" dirty="0" smtClean="0">
                <a:ln>
                  <a:noFill/>
                </a:ln>
                <a:solidFill>
                  <a:schemeClr val="tx1"/>
                </a:solidFill>
                <a:effectLst/>
                <a:uLnTx/>
                <a:uFillTx/>
                <a:latin typeface="Franklin Gothic Medium" pitchFamily="34" charset="0"/>
              </a:rPr>
              <a:t>El proceso de cambio es fundamental en la enseñanza de las ciencias sociales, es importante transmitir la idea de que el mundo no ha sido ni será igual a como es hoy, pero en todo cambio estructural permanecen, aunque con nueva dimensión, comportamientos de estructuras anteriores.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2 Subtítulo"/>
          <p:cNvSpPr txBox="1">
            <a:spLocks/>
          </p:cNvSpPr>
          <p:nvPr/>
        </p:nvSpPr>
        <p:spPr>
          <a:xfrm>
            <a:off x="2786050" y="3286124"/>
            <a:ext cx="6143668" cy="302319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1800" b="0" i="0" u="none" strike="noStrike" kern="1200" cap="none" spc="0" normalizeH="0" baseline="0" noProof="0" dirty="0" smtClean="0">
                <a:ln>
                  <a:noFill/>
                </a:ln>
                <a:solidFill>
                  <a:schemeClr val="tx1"/>
                </a:solidFill>
                <a:effectLst/>
                <a:uLnTx/>
                <a:uFillTx/>
                <a:latin typeface="Franklin Gothic Medium" pitchFamily="34" charset="0"/>
              </a:rPr>
              <a:t>Antes de ser capaz de entender las grandes cronologías de la historia, ni siquiera de situar en el tiempo los acontecimientos de su propia historia, el niño va a tener en los comienzos de su existencia una imagen de ese tiempo en relación con la confusión general que le caracteriza.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1800" b="0" i="0" u="none" strike="noStrike" kern="1200" cap="none" spc="0" normalizeH="0" baseline="0" noProof="0" dirty="0" smtClean="0">
                <a:ln>
                  <a:noFill/>
                </a:ln>
                <a:solidFill>
                  <a:schemeClr val="tx1"/>
                </a:solidFill>
                <a:effectLst/>
                <a:uLnTx/>
                <a:uFillTx/>
                <a:latin typeface="Franklin Gothic Medium" pitchFamily="34" charset="0"/>
              </a:rPr>
              <a:t>El niño al entrar en la escuela experimenta grandes dificultades para situar los acontecimientos con respecto al tiempo, todo ello debido al egocentrismo. El niño no es capaz de situar nada que no pertenezca a su tiempo y nada que no sea su tiempo. </a:t>
            </a:r>
          </a:p>
        </p:txBody>
      </p:sp>
    </p:spTree>
    <p:extLst>
      <p:ext uri="{BB962C8B-B14F-4D97-AF65-F5344CB8AC3E}">
        <p14:creationId xmlns="" xmlns:p14="http://schemas.microsoft.com/office/powerpoint/2010/main" val="268010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10000"/>
          </a:stretch>
        </a:blipFill>
        <a:effectLst/>
      </p:bgPr>
    </p:bg>
    <p:spTree>
      <p:nvGrpSpPr>
        <p:cNvPr id="1" name=""/>
        <p:cNvGrpSpPr/>
        <p:nvPr/>
      </p:nvGrpSpPr>
      <p:grpSpPr>
        <a:xfrm>
          <a:off x="0" y="0"/>
          <a:ext cx="0" cy="0"/>
          <a:chOff x="0" y="0"/>
          <a:chExt cx="0" cy="0"/>
        </a:xfrm>
      </p:grpSpPr>
      <p:sp>
        <p:nvSpPr>
          <p:cNvPr id="4" name="3 Rectángulo"/>
          <p:cNvSpPr/>
          <p:nvPr/>
        </p:nvSpPr>
        <p:spPr>
          <a:xfrm>
            <a:off x="4708443" y="3811012"/>
            <a:ext cx="4435557" cy="3046988"/>
          </a:xfrm>
          <a:prstGeom prst="rect">
            <a:avLst/>
          </a:prstGeom>
          <a:noFill/>
        </p:spPr>
        <p:txBody>
          <a:bodyPr wrap="square" lIns="91440" tIns="45720" rIns="91440" bIns="45720">
            <a:spAutoFit/>
          </a:bodyPr>
          <a:lstStyle/>
          <a:p>
            <a:pPr algn="ctr"/>
            <a:r>
              <a:rPr lang="es-MX" sz="9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Muchas</a:t>
            </a:r>
          </a:p>
          <a:p>
            <a:pPr algn="ctr"/>
            <a:r>
              <a:rPr lang="es-MX" sz="9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Gracias</a:t>
            </a:r>
            <a:endParaRPr lang="es-MX" sz="9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6 Rectángulo"/>
          <p:cNvSpPr/>
          <p:nvPr/>
        </p:nvSpPr>
        <p:spPr>
          <a:xfrm>
            <a:off x="0" y="6488668"/>
            <a:ext cx="2643096" cy="369332"/>
          </a:xfrm>
          <a:prstGeom prst="rect">
            <a:avLst/>
          </a:prstGeom>
        </p:spPr>
        <p:txBody>
          <a:bodyPr wrap="none">
            <a:spAutoFit/>
          </a:bodyPr>
          <a:lstStyle/>
          <a:p>
            <a:r>
              <a:rPr lang="es-MX"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cesar-rodrigo.weebly.com</a:t>
            </a:r>
            <a:endParaRPr lang="es-MX"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268010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47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267744" y="0"/>
            <a:ext cx="4968552" cy="1470025"/>
          </a:xfrm>
        </p:spPr>
        <p:txBody>
          <a:bodyPr/>
          <a:lstStyle/>
          <a:p>
            <a:r>
              <a:rPr lang="es-MX" dirty="0" smtClean="0">
                <a:solidFill>
                  <a:srgbClr val="E2AC00"/>
                </a:solidFill>
                <a:latin typeface="Elephant" pitchFamily="18" charset="0"/>
              </a:rPr>
              <a:t>Alfred </a:t>
            </a:r>
            <a:r>
              <a:rPr lang="es-MX" dirty="0" err="1" smtClean="0">
                <a:solidFill>
                  <a:srgbClr val="E2AC00"/>
                </a:solidFill>
                <a:latin typeface="Elephant" pitchFamily="18" charset="0"/>
              </a:rPr>
              <a:t>Binet</a:t>
            </a:r>
            <a:r>
              <a:rPr lang="es-MX" dirty="0" smtClean="0">
                <a:solidFill>
                  <a:srgbClr val="E2AC00"/>
                </a:solidFill>
                <a:latin typeface="Elephant" pitchFamily="18" charset="0"/>
              </a:rPr>
              <a:t> </a:t>
            </a:r>
            <a:br>
              <a:rPr lang="es-MX" dirty="0" smtClean="0">
                <a:solidFill>
                  <a:srgbClr val="E2AC00"/>
                </a:solidFill>
                <a:latin typeface="Elephant" pitchFamily="18" charset="0"/>
              </a:rPr>
            </a:br>
            <a:r>
              <a:rPr lang="es-MX" dirty="0" smtClean="0">
                <a:solidFill>
                  <a:srgbClr val="E2AC00"/>
                </a:solidFill>
                <a:latin typeface="Elephant" pitchFamily="18" charset="0"/>
              </a:rPr>
              <a:t>(1857 – 1911)</a:t>
            </a:r>
            <a:endParaRPr lang="es-MX" dirty="0">
              <a:solidFill>
                <a:srgbClr val="E2AC00"/>
              </a:solidFill>
              <a:latin typeface="Elephant" pitchFamily="18" charset="0"/>
            </a:endParaRPr>
          </a:p>
        </p:txBody>
      </p:sp>
      <p:sp>
        <p:nvSpPr>
          <p:cNvPr id="3" name="2 Subtítulo"/>
          <p:cNvSpPr>
            <a:spLocks noGrp="1"/>
          </p:cNvSpPr>
          <p:nvPr>
            <p:ph type="subTitle" idx="1"/>
          </p:nvPr>
        </p:nvSpPr>
        <p:spPr>
          <a:xfrm>
            <a:off x="395536" y="2996952"/>
            <a:ext cx="6480720" cy="1152128"/>
          </a:xfrm>
        </p:spPr>
        <p:txBody>
          <a:bodyPr>
            <a:normAutofit/>
          </a:bodyPr>
          <a:lstStyle/>
          <a:p>
            <a:pPr algn="l"/>
            <a:r>
              <a:rPr lang="es-MX" sz="1800" b="1" dirty="0" smtClean="0">
                <a:solidFill>
                  <a:srgbClr val="FFC000"/>
                </a:solidFill>
              </a:rPr>
              <a:t>Edad mental</a:t>
            </a:r>
          </a:p>
          <a:p>
            <a:pPr algn="l"/>
            <a:r>
              <a:rPr lang="es-MX" sz="1800" b="1" dirty="0" smtClean="0">
                <a:solidFill>
                  <a:srgbClr val="FFC000"/>
                </a:solidFill>
              </a:rPr>
              <a:t>Cociente de inteligencia =  </a:t>
            </a:r>
            <a:r>
              <a:rPr lang="es-MX" sz="1800" b="1" dirty="0" smtClean="0">
                <a:solidFill>
                  <a:srgbClr val="92D050"/>
                </a:solidFill>
              </a:rPr>
              <a:t>(Edad mental / Edad cronológica) x 100</a:t>
            </a:r>
          </a:p>
          <a:p>
            <a:pPr algn="l"/>
            <a:r>
              <a:rPr lang="es-MX" sz="1800" b="1" dirty="0" smtClean="0">
                <a:solidFill>
                  <a:srgbClr val="FFC000"/>
                </a:solidFill>
              </a:rPr>
              <a:t>Test de predicción del rendimiento escolar</a:t>
            </a:r>
          </a:p>
          <a:p>
            <a:pPr algn="l"/>
            <a:endParaRPr lang="es-ES" sz="1800" b="1" dirty="0">
              <a:solidFill>
                <a:srgbClr val="FFC000"/>
              </a:solidFill>
            </a:endParaRPr>
          </a:p>
        </p:txBody>
      </p:sp>
      <p:pic>
        <p:nvPicPr>
          <p:cNvPr id="4" name="3 Imagen" descr="Alfred_Binet.jpg"/>
          <p:cNvPicPr>
            <a:picLocks noChangeAspect="1"/>
          </p:cNvPicPr>
          <p:nvPr/>
        </p:nvPicPr>
        <p:blipFill>
          <a:blip r:embed="rId3" cstate="print"/>
          <a:stretch>
            <a:fillRect/>
          </a:stretch>
        </p:blipFill>
        <p:spPr>
          <a:xfrm>
            <a:off x="0" y="332656"/>
            <a:ext cx="2051765" cy="2636912"/>
          </a:xfrm>
          <a:prstGeom prst="rect">
            <a:avLst/>
          </a:prstGeom>
          <a:scene3d>
            <a:camera prst="isometricOffAxis1Right"/>
            <a:lightRig rig="threePt" dir="t"/>
          </a:scene3d>
          <a:sp3d>
            <a:bevelT w="114300" prst="artDeco"/>
          </a:sp3d>
        </p:spPr>
      </p:pic>
      <p:sp>
        <p:nvSpPr>
          <p:cNvPr id="5" name="2 Subtítulo"/>
          <p:cNvSpPr txBox="1">
            <a:spLocks/>
          </p:cNvSpPr>
          <p:nvPr/>
        </p:nvSpPr>
        <p:spPr>
          <a:xfrm>
            <a:off x="2339752" y="1556792"/>
            <a:ext cx="4968552" cy="144016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b="1" i="0" u="none" strike="noStrike" kern="1200" cap="none" spc="0" normalizeH="0" baseline="0" noProof="0" dirty="0" smtClean="0">
                <a:ln>
                  <a:noFill/>
                </a:ln>
                <a:solidFill>
                  <a:srgbClr val="FFC000"/>
                </a:solidFill>
                <a:effectLst/>
                <a:uLnTx/>
                <a:uFillTx/>
                <a:latin typeface="+mn-lt"/>
                <a:ea typeface="+mn-ea"/>
                <a:cs typeface="+mn-cs"/>
              </a:rPr>
              <a:t>Pruebas de inteligencia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b="1" i="0" u="none" strike="noStrike" kern="1200" cap="none" spc="0" normalizeH="0" baseline="0" noProof="0" dirty="0" smtClean="0">
                <a:ln>
                  <a:noFill/>
                </a:ln>
                <a:solidFill>
                  <a:srgbClr val="FFC000"/>
                </a:solidFill>
                <a:effectLst/>
                <a:uLnTx/>
                <a:uFillTx/>
                <a:latin typeface="+mn-lt"/>
                <a:ea typeface="+mn-ea"/>
                <a:cs typeface="+mn-cs"/>
              </a:rPr>
              <a:t>Rechaza método biométrico</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b="1" i="0" u="none" strike="noStrike" kern="1200" cap="none" spc="0" normalizeH="0" baseline="0" noProof="0" dirty="0" smtClean="0">
                <a:ln>
                  <a:noFill/>
                </a:ln>
                <a:solidFill>
                  <a:srgbClr val="FFC000"/>
                </a:solidFill>
                <a:effectLst/>
                <a:uLnTx/>
                <a:uFillTx/>
                <a:latin typeface="+mn-lt"/>
                <a:ea typeface="+mn-ea"/>
                <a:cs typeface="+mn-cs"/>
              </a:rPr>
              <a:t>Comprensión, capacidad aritmética, dominio del vocabulario</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1600" b="1" i="0" u="none" strike="noStrike" kern="1200" cap="none" spc="0" normalizeH="0" baseline="0" noProof="0" dirty="0" smtClean="0">
              <a:ln>
                <a:noFill/>
              </a:ln>
              <a:solidFill>
                <a:srgbClr val="FFC000"/>
              </a:solidFill>
              <a:effectLst/>
              <a:uLnTx/>
              <a:uFillTx/>
              <a:latin typeface="+mn-lt"/>
              <a:ea typeface="+mn-ea"/>
              <a:cs typeface="+mn-cs"/>
            </a:endParaRPr>
          </a:p>
        </p:txBody>
      </p:sp>
      <p:pic>
        <p:nvPicPr>
          <p:cNvPr id="6" name="5 Imagen" descr="marciano.jpg"/>
          <p:cNvPicPr>
            <a:picLocks noChangeAspect="1"/>
          </p:cNvPicPr>
          <p:nvPr/>
        </p:nvPicPr>
        <p:blipFill>
          <a:blip r:embed="rId4" cstate="print"/>
          <a:stretch>
            <a:fillRect/>
          </a:stretch>
        </p:blipFill>
        <p:spPr>
          <a:xfrm>
            <a:off x="7354044" y="332656"/>
            <a:ext cx="1789956" cy="2448272"/>
          </a:xfrm>
          <a:prstGeom prst="rect">
            <a:avLst/>
          </a:prstGeom>
          <a:scene3d>
            <a:camera prst="isometricOffAxis2Left"/>
            <a:lightRig rig="threePt" dir="t"/>
          </a:scene3d>
          <a:sp3d>
            <a:bevelT w="114300" prst="artDeco"/>
          </a:sp3d>
        </p:spPr>
      </p:pic>
      <p:sp>
        <p:nvSpPr>
          <p:cNvPr id="7" name="2 Subtítulo"/>
          <p:cNvSpPr txBox="1">
            <a:spLocks/>
          </p:cNvSpPr>
          <p:nvPr/>
        </p:nvSpPr>
        <p:spPr>
          <a:xfrm>
            <a:off x="0" y="4365104"/>
            <a:ext cx="8460432" cy="2492896"/>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b="1" i="0" u="none" strike="noStrike" kern="1200" cap="none" spc="0" normalizeH="0" baseline="0" noProof="0" dirty="0" smtClean="0">
                <a:ln>
                  <a:noFill/>
                </a:ln>
                <a:solidFill>
                  <a:schemeClr val="tx2">
                    <a:lumMod val="20000"/>
                    <a:lumOff val="80000"/>
                  </a:schemeClr>
                </a:solidFill>
                <a:effectLst/>
                <a:uLnTx/>
                <a:uFillTx/>
                <a:latin typeface="+mn-lt"/>
                <a:ea typeface="+mn-ea"/>
                <a:cs typeface="+mn-cs"/>
              </a:rPr>
              <a:t>Teoría de </a:t>
            </a:r>
            <a:r>
              <a:rPr kumimoji="0" lang="es-ES" b="1" i="0" u="none" strike="noStrike" kern="1200" cap="none" spc="0" normalizeH="0" baseline="0" noProof="0" dirty="0" err="1" smtClean="0">
                <a:ln>
                  <a:noFill/>
                </a:ln>
                <a:solidFill>
                  <a:schemeClr val="tx2">
                    <a:lumMod val="20000"/>
                    <a:lumOff val="80000"/>
                  </a:schemeClr>
                </a:solidFill>
                <a:effectLst/>
                <a:uLnTx/>
                <a:uFillTx/>
                <a:latin typeface="+mn-lt"/>
                <a:ea typeface="+mn-ea"/>
                <a:cs typeface="+mn-cs"/>
              </a:rPr>
              <a:t>Binet</a:t>
            </a:r>
            <a:r>
              <a:rPr kumimoji="0" lang="es-ES" b="1" i="0" u="none" strike="noStrike" kern="1200" cap="none" spc="0" normalizeH="0" baseline="0" noProof="0" dirty="0" smtClean="0">
                <a:ln>
                  <a:noFill/>
                </a:ln>
                <a:solidFill>
                  <a:schemeClr val="tx2">
                    <a:lumMod val="20000"/>
                    <a:lumOff val="80000"/>
                  </a:schemeClr>
                </a:solidFill>
                <a:effectLst/>
                <a:uLnTx/>
                <a:uFillTx/>
                <a:latin typeface="+mn-lt"/>
                <a:ea typeface="+mn-ea"/>
                <a:cs typeface="+mn-cs"/>
              </a:rPr>
              <a:t>:  La inteligencia es la suma de una gran variedad de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s-ES" b="1" dirty="0" smtClean="0">
                <a:solidFill>
                  <a:schemeClr val="tx2">
                    <a:lumMod val="20000"/>
                    <a:lumOff val="80000"/>
                  </a:schemeClr>
                </a:solidFill>
              </a:rPr>
              <a:t>p</a:t>
            </a:r>
            <a:r>
              <a:rPr kumimoji="0" lang="es-ES" b="1" i="0" u="none" strike="noStrike" kern="1200" cap="none" spc="0" normalizeH="0" baseline="0" noProof="0" dirty="0" err="1" smtClean="0">
                <a:ln>
                  <a:noFill/>
                </a:ln>
                <a:solidFill>
                  <a:schemeClr val="tx2">
                    <a:lumMod val="20000"/>
                    <a:lumOff val="80000"/>
                  </a:schemeClr>
                </a:solidFill>
                <a:effectLst/>
                <a:uLnTx/>
                <a:uFillTx/>
                <a:latin typeface="+mn-lt"/>
                <a:ea typeface="+mn-ea"/>
                <a:cs typeface="+mn-cs"/>
              </a:rPr>
              <a:t>rocesos</a:t>
            </a:r>
            <a:r>
              <a:rPr kumimoji="0" lang="es-ES" b="1" i="0" u="none" strike="noStrike" kern="1200" cap="none" spc="0" normalizeH="0" baseline="0" noProof="0" dirty="0" smtClean="0">
                <a:ln>
                  <a:noFill/>
                </a:ln>
                <a:solidFill>
                  <a:schemeClr val="tx2">
                    <a:lumMod val="20000"/>
                    <a:lumOff val="80000"/>
                  </a:schemeClr>
                </a:solidFill>
                <a:effectLst/>
                <a:uLnTx/>
                <a:uFillTx/>
                <a:latin typeface="+mn-lt"/>
                <a:ea typeface="+mn-ea"/>
                <a:cs typeface="+mn-cs"/>
              </a:rPr>
              <a:t> intelectuales en compleja interacción.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s-ES" b="1" dirty="0" smtClean="0">
                <a:solidFill>
                  <a:srgbClr val="FFC000"/>
                </a:solidFill>
              </a:rPr>
              <a:t>                   </a:t>
            </a:r>
            <a:r>
              <a:rPr kumimoji="0" lang="es-ES" b="1" i="0" u="none" strike="noStrike" kern="1200" cap="none" spc="0" normalizeH="0" baseline="0" noProof="0" dirty="0" smtClean="0">
                <a:ln>
                  <a:noFill/>
                </a:ln>
                <a:solidFill>
                  <a:srgbClr val="FFC000"/>
                </a:solidFill>
                <a:effectLst/>
                <a:uLnTx/>
                <a:uFillTx/>
                <a:latin typeface="+mn-lt"/>
                <a:ea typeface="+mn-ea"/>
                <a:cs typeface="+mn-cs"/>
              </a:rPr>
              <a:t>A cada sujeto le corresponde una determinada habilidad mental.</a:t>
            </a:r>
          </a:p>
          <a:p>
            <a:pPr marR="0" lvl="0" defTabSz="914400" rtl="0" eaLnBrk="1" fontAlgn="auto" latinLnBrk="0" hangingPunct="1">
              <a:lnSpc>
                <a:spcPct val="100000"/>
              </a:lnSpc>
              <a:spcBef>
                <a:spcPct val="20000"/>
              </a:spcBef>
              <a:spcAft>
                <a:spcPts val="0"/>
              </a:spcAft>
              <a:buClrTx/>
              <a:buSzTx/>
              <a:tabLst/>
              <a:defRPr/>
            </a:pPr>
            <a:r>
              <a:rPr kumimoji="0" lang="es-ES" b="1" i="0" u="none" strike="noStrike" kern="1200" cap="none" spc="0" normalizeH="0" baseline="0" noProof="0" dirty="0" smtClean="0">
                <a:ln>
                  <a:noFill/>
                </a:ln>
                <a:solidFill>
                  <a:srgbClr val="FF0000"/>
                </a:solidFill>
                <a:effectLst/>
                <a:uLnTx/>
                <a:uFillTx/>
                <a:latin typeface="+mn-lt"/>
                <a:ea typeface="+mn-ea"/>
                <a:cs typeface="+mn-cs"/>
              </a:rPr>
              <a:t>CRITICAS:</a:t>
            </a:r>
            <a:r>
              <a:rPr kumimoji="0" lang="es-ES" b="1" i="0" u="none" strike="noStrike" kern="1200" cap="none" spc="0" normalizeH="0" baseline="0" noProof="0" dirty="0" smtClean="0">
                <a:ln>
                  <a:noFill/>
                </a:ln>
                <a:solidFill>
                  <a:schemeClr val="tx2">
                    <a:lumMod val="20000"/>
                    <a:lumOff val="80000"/>
                  </a:schemeClr>
                </a:solidFill>
                <a:effectLst/>
                <a:uLnTx/>
                <a:uFillTx/>
                <a:latin typeface="+mn-lt"/>
                <a:ea typeface="+mn-ea"/>
                <a:cs typeface="+mn-cs"/>
              </a:rPr>
              <a:t> </a:t>
            </a:r>
            <a:r>
              <a:rPr lang="es-ES" b="1" dirty="0" smtClean="0">
                <a:solidFill>
                  <a:schemeClr val="tx2">
                    <a:lumMod val="20000"/>
                    <a:lumOff val="80000"/>
                  </a:schemeClr>
                </a:solidFill>
              </a:rPr>
              <a:t>S</a:t>
            </a:r>
            <a:r>
              <a:rPr kumimoji="0" lang="es-ES" b="1" i="0" u="none" strike="noStrike" kern="1200" cap="none" spc="0" normalizeH="0" baseline="0" noProof="0" dirty="0" smtClean="0">
                <a:ln>
                  <a:noFill/>
                </a:ln>
                <a:solidFill>
                  <a:schemeClr val="tx2">
                    <a:lumMod val="20000"/>
                    <a:lumOff val="80000"/>
                  </a:schemeClr>
                </a:solidFill>
                <a:effectLst/>
                <a:uLnTx/>
                <a:uFillTx/>
                <a:latin typeface="+mn-lt"/>
                <a:ea typeface="+mn-ea"/>
                <a:cs typeface="+mn-cs"/>
              </a:rPr>
              <a:t>i bien existe un factor genético en la determinación de la inteligencia, factores ambientales (aprendizaje , práctica, experiencia,) pueden modificar la capacidad intelectual </a:t>
            </a:r>
          </a:p>
          <a:p>
            <a:pPr marL="285750" marR="0" lvl="0" indent="-285750" algn="r" defTabSz="914400" rtl="0" eaLnBrk="1" fontAlgn="auto" latinLnBrk="0" hangingPunct="1">
              <a:lnSpc>
                <a:spcPct val="100000"/>
              </a:lnSpc>
              <a:spcBef>
                <a:spcPct val="20000"/>
              </a:spcBef>
              <a:spcAft>
                <a:spcPts val="0"/>
              </a:spcAft>
              <a:buClrTx/>
              <a:buSzTx/>
              <a:tabLst/>
              <a:defRPr/>
            </a:pPr>
            <a:r>
              <a:rPr kumimoji="0" lang="es-ES" b="1" i="0" u="none" strike="noStrike" kern="1200" cap="none" spc="0" normalizeH="0" baseline="0" noProof="0" dirty="0" smtClean="0">
                <a:ln>
                  <a:noFill/>
                </a:ln>
                <a:solidFill>
                  <a:srgbClr val="FFC000"/>
                </a:solidFill>
                <a:effectLst/>
                <a:uLnTx/>
                <a:uFillTx/>
                <a:latin typeface="+mn-lt"/>
                <a:ea typeface="+mn-ea"/>
                <a:cs typeface="+mn-cs"/>
              </a:rPr>
              <a:t>Además, el CI es muy variable, especialmente en los primeros años de vida.</a:t>
            </a:r>
            <a:endParaRPr kumimoji="0" lang="es-MX" b="1" i="0" u="none" strike="noStrike" kern="1200" cap="none" spc="0" normalizeH="0" baseline="0" noProof="0" dirty="0">
              <a:ln>
                <a:noFill/>
              </a:ln>
              <a:solidFill>
                <a:srgbClr val="FFC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par>
                                <p:cTn id="10" presetID="5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Scale>
                                      <p:cBhvr>
                                        <p:cTn id="12"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4"/>
                                        </p:tgtEl>
                                        <p:attrNameLst>
                                          <p:attrName>ppt_x</p:attrName>
                                          <p:attrName>ppt_y</p:attrName>
                                        </p:attrNameLst>
                                      </p:cBhvr>
                                    </p:animMotion>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2000" fill="hold"/>
                                        <p:tgtEl>
                                          <p:spTgt spid="6"/>
                                        </p:tgtEl>
                                        <p:attrNameLst>
                                          <p:attrName>ppt_w</p:attrName>
                                        </p:attrNameLst>
                                      </p:cBhvr>
                                      <p:tavLst>
                                        <p:tav tm="0">
                                          <p:val>
                                            <p:strVal val="#ppt_w*0.05"/>
                                          </p:val>
                                        </p:tav>
                                        <p:tav tm="100000">
                                          <p:val>
                                            <p:strVal val="#ppt_w"/>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anim calcmode="lin" valueType="num">
                                      <p:cBhvr>
                                        <p:cTn id="28" dur="2000" fill="hold"/>
                                        <p:tgtEl>
                                          <p:spTgt spid="6"/>
                                        </p:tgtEl>
                                        <p:attrNameLst>
                                          <p:attrName>ppt_x</p:attrName>
                                        </p:attrNameLst>
                                      </p:cBhvr>
                                      <p:tavLst>
                                        <p:tav tm="0">
                                          <p:val>
                                            <p:strVal val="#ppt_x-.2"/>
                                          </p:val>
                                        </p:tav>
                                        <p:tav tm="100000">
                                          <p:val>
                                            <p:strVal val="#ppt_x"/>
                                          </p:val>
                                        </p:tav>
                                      </p:tavLst>
                                    </p:anim>
                                    <p:anim calcmode="lin" valueType="num">
                                      <p:cBhvr>
                                        <p:cTn id="29" dur="2000" fill="hold"/>
                                        <p:tgtEl>
                                          <p:spTgt spid="6"/>
                                        </p:tgtEl>
                                        <p:attrNameLst>
                                          <p:attrName>ppt_y</p:attrName>
                                        </p:attrNameLst>
                                      </p:cBhvr>
                                      <p:tavLst>
                                        <p:tav tm="0">
                                          <p:val>
                                            <p:strVal val="#ppt_y"/>
                                          </p:val>
                                        </p:tav>
                                        <p:tav tm="100000">
                                          <p:val>
                                            <p:strVal val="#ppt_y"/>
                                          </p:val>
                                        </p:tav>
                                      </p:tavLst>
                                    </p:anim>
                                    <p:animEffect transition="in" filter="fade">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p:cTn id="3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p:cTn id="4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 calcmode="lin" valueType="num">
                                      <p:cBhvr>
                                        <p:cTn id="4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000" fill="hold"/>
                                        <p:tgtEl>
                                          <p:spTgt spid="7"/>
                                        </p:tgtEl>
                                        <p:attrNameLst>
                                          <p:attrName>ppt_w</p:attrName>
                                        </p:attrNameLst>
                                      </p:cBhvr>
                                      <p:tavLst>
                                        <p:tav tm="0">
                                          <p:val>
                                            <p:strVal val="#ppt_w*0.70"/>
                                          </p:val>
                                        </p:tav>
                                        <p:tav tm="100000">
                                          <p:val>
                                            <p:strVal val="#ppt_w"/>
                                          </p:val>
                                        </p:tav>
                                      </p:tavLst>
                                    </p:anim>
                                    <p:anim calcmode="lin" valueType="num">
                                      <p:cBhvr>
                                        <p:cTn id="54" dur="1000" fill="hold"/>
                                        <p:tgtEl>
                                          <p:spTgt spid="7"/>
                                        </p:tgtEl>
                                        <p:attrNameLst>
                                          <p:attrName>ppt_h</p:attrName>
                                        </p:attrNameLst>
                                      </p:cBhvr>
                                      <p:tavLst>
                                        <p:tav tm="0">
                                          <p:val>
                                            <p:strVal val="#ppt_h"/>
                                          </p:val>
                                        </p:tav>
                                        <p:tav tm="100000">
                                          <p:val>
                                            <p:strVal val="#ppt_h"/>
                                          </p:val>
                                        </p:tav>
                                      </p:tavLst>
                                    </p:anim>
                                    <p:animEffect transition="in" filter="fade">
                                      <p:cBhvr>
                                        <p:cTn id="5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t="-4000" b="-3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s-MX" dirty="0" smtClean="0">
                <a:latin typeface="Elephant"/>
              </a:rPr>
              <a:t>TEORIA DE WALLON</a:t>
            </a:r>
            <a:endParaRPr lang="es-MX" dirty="0">
              <a:latin typeface="Elephant"/>
            </a:endParaRPr>
          </a:p>
        </p:txBody>
      </p:sp>
      <p:sp>
        <p:nvSpPr>
          <p:cNvPr id="5" name="4 Marcador de contenido"/>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a:bodyPr>
          <a:lstStyle/>
          <a:p>
            <a:r>
              <a:rPr lang="es-MX" dirty="0" smtClean="0"/>
              <a:t>Henri Wallon nació en Paris en 1879 y murió en 1962.</a:t>
            </a:r>
          </a:p>
          <a:p>
            <a:r>
              <a:rPr lang="es-MX" dirty="0" smtClean="0"/>
              <a:t>Los primeros trabajos de Wallon se orientan hacia la psicopatología, para centrarse posteriormente en la psicología infantil y la orientación.</a:t>
            </a:r>
          </a:p>
        </p:txBody>
      </p:sp>
      <p:sp>
        <p:nvSpPr>
          <p:cNvPr id="6" name="5 Marcador de contenido"/>
          <p:cNvSpPr>
            <a:spLocks noGrp="1"/>
          </p:cNvSpPr>
          <p:nvPr>
            <p:ph sz="half" idx="2"/>
          </p:nvPr>
        </p:nvSpPr>
        <p:spPr/>
        <p:txBody>
          <a:bodyPr>
            <a:normAutofit/>
          </a:bodyPr>
          <a:lstStyle/>
          <a:p>
            <a:endParaRPr lang="es-MX"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1556792"/>
            <a:ext cx="4143375" cy="4680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7392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80">
                                          <p:stCondLst>
                                            <p:cond delay="0"/>
                                          </p:stCondLst>
                                        </p:cTn>
                                        <p:tgtEl>
                                          <p:spTgt spid="5">
                                            <p:bg/>
                                          </p:spTgt>
                                        </p:tgtEl>
                                      </p:cBhvr>
                                    </p:animEffect>
                                    <p:anim calcmode="lin" valueType="num">
                                      <p:cBhvr>
                                        <p:cTn id="8" dur="1822"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bg/>
                                          </p:spTgt>
                                        </p:tgtEl>
                                      </p:cBhvr>
                                      <p:to x="100000" y="60000"/>
                                    </p:animScale>
                                    <p:animScale>
                                      <p:cBhvr>
                                        <p:cTn id="14" dur="166" decel="50000">
                                          <p:stCondLst>
                                            <p:cond delay="676"/>
                                          </p:stCondLst>
                                        </p:cTn>
                                        <p:tgtEl>
                                          <p:spTgt spid="5">
                                            <p:bg/>
                                          </p:spTgt>
                                        </p:tgtEl>
                                      </p:cBhvr>
                                      <p:to x="100000" y="100000"/>
                                    </p:animScale>
                                    <p:animScale>
                                      <p:cBhvr>
                                        <p:cTn id="15" dur="26">
                                          <p:stCondLst>
                                            <p:cond delay="1312"/>
                                          </p:stCondLst>
                                        </p:cTn>
                                        <p:tgtEl>
                                          <p:spTgt spid="5">
                                            <p:bg/>
                                          </p:spTgt>
                                        </p:tgtEl>
                                      </p:cBhvr>
                                      <p:to x="100000" y="80000"/>
                                    </p:animScale>
                                    <p:animScale>
                                      <p:cBhvr>
                                        <p:cTn id="16" dur="166" decel="50000">
                                          <p:stCondLst>
                                            <p:cond delay="1338"/>
                                          </p:stCondLst>
                                        </p:cTn>
                                        <p:tgtEl>
                                          <p:spTgt spid="5">
                                            <p:bg/>
                                          </p:spTgt>
                                        </p:tgtEl>
                                      </p:cBhvr>
                                      <p:to x="100000" y="100000"/>
                                    </p:animScale>
                                    <p:animScale>
                                      <p:cBhvr>
                                        <p:cTn id="17" dur="26">
                                          <p:stCondLst>
                                            <p:cond delay="1642"/>
                                          </p:stCondLst>
                                        </p:cTn>
                                        <p:tgtEl>
                                          <p:spTgt spid="5">
                                            <p:bg/>
                                          </p:spTgt>
                                        </p:tgtEl>
                                      </p:cBhvr>
                                      <p:to x="100000" y="90000"/>
                                    </p:animScale>
                                    <p:animScale>
                                      <p:cBhvr>
                                        <p:cTn id="18" dur="166" decel="50000">
                                          <p:stCondLst>
                                            <p:cond delay="1668"/>
                                          </p:stCondLst>
                                        </p:cTn>
                                        <p:tgtEl>
                                          <p:spTgt spid="5">
                                            <p:bg/>
                                          </p:spTgt>
                                        </p:tgtEl>
                                      </p:cBhvr>
                                      <p:to x="100000" y="100000"/>
                                    </p:animScale>
                                    <p:animScale>
                                      <p:cBhvr>
                                        <p:cTn id="19" dur="26">
                                          <p:stCondLst>
                                            <p:cond delay="1808"/>
                                          </p:stCondLst>
                                        </p:cTn>
                                        <p:tgtEl>
                                          <p:spTgt spid="5">
                                            <p:bg/>
                                          </p:spTgt>
                                        </p:tgtEl>
                                      </p:cBhvr>
                                      <p:to x="100000" y="95000"/>
                                    </p:animScale>
                                    <p:animScale>
                                      <p:cBhvr>
                                        <p:cTn id="20" dur="166" decel="50000">
                                          <p:stCondLst>
                                            <p:cond delay="1834"/>
                                          </p:stCondLst>
                                        </p:cTn>
                                        <p:tgtEl>
                                          <p:spTgt spid="5">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80">
                                          <p:stCondLst>
                                            <p:cond delay="0"/>
                                          </p:stCondLst>
                                        </p:cTn>
                                        <p:tgtEl>
                                          <p:spTgt spid="5">
                                            <p:txEl>
                                              <p:pRg st="0" end="0"/>
                                            </p:txEl>
                                          </p:spTgt>
                                        </p:tgtEl>
                                      </p:cBhvr>
                                    </p:animEffect>
                                    <p:anim calcmode="lin" valueType="num">
                                      <p:cBhvr>
                                        <p:cTn id="2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0" end="0"/>
                                            </p:txEl>
                                          </p:spTgt>
                                        </p:tgtEl>
                                      </p:cBhvr>
                                      <p:to x="100000" y="60000"/>
                                    </p:animScale>
                                    <p:animScale>
                                      <p:cBhvr>
                                        <p:cTn id="32" dur="166" decel="50000">
                                          <p:stCondLst>
                                            <p:cond delay="676"/>
                                          </p:stCondLst>
                                        </p:cTn>
                                        <p:tgtEl>
                                          <p:spTgt spid="5">
                                            <p:txEl>
                                              <p:pRg st="0" end="0"/>
                                            </p:txEl>
                                          </p:spTgt>
                                        </p:tgtEl>
                                      </p:cBhvr>
                                      <p:to x="100000" y="100000"/>
                                    </p:animScale>
                                    <p:animScale>
                                      <p:cBhvr>
                                        <p:cTn id="33" dur="26">
                                          <p:stCondLst>
                                            <p:cond delay="1312"/>
                                          </p:stCondLst>
                                        </p:cTn>
                                        <p:tgtEl>
                                          <p:spTgt spid="5">
                                            <p:txEl>
                                              <p:pRg st="0" end="0"/>
                                            </p:txEl>
                                          </p:spTgt>
                                        </p:tgtEl>
                                      </p:cBhvr>
                                      <p:to x="100000" y="80000"/>
                                    </p:animScale>
                                    <p:animScale>
                                      <p:cBhvr>
                                        <p:cTn id="34" dur="166" decel="50000">
                                          <p:stCondLst>
                                            <p:cond delay="1338"/>
                                          </p:stCondLst>
                                        </p:cTn>
                                        <p:tgtEl>
                                          <p:spTgt spid="5">
                                            <p:txEl>
                                              <p:pRg st="0" end="0"/>
                                            </p:txEl>
                                          </p:spTgt>
                                        </p:tgtEl>
                                      </p:cBhvr>
                                      <p:to x="100000" y="100000"/>
                                    </p:animScale>
                                    <p:animScale>
                                      <p:cBhvr>
                                        <p:cTn id="35" dur="26">
                                          <p:stCondLst>
                                            <p:cond delay="1642"/>
                                          </p:stCondLst>
                                        </p:cTn>
                                        <p:tgtEl>
                                          <p:spTgt spid="5">
                                            <p:txEl>
                                              <p:pRg st="0" end="0"/>
                                            </p:txEl>
                                          </p:spTgt>
                                        </p:tgtEl>
                                      </p:cBhvr>
                                      <p:to x="100000" y="90000"/>
                                    </p:animScale>
                                    <p:animScale>
                                      <p:cBhvr>
                                        <p:cTn id="36" dur="166" decel="50000">
                                          <p:stCondLst>
                                            <p:cond delay="1668"/>
                                          </p:stCondLst>
                                        </p:cTn>
                                        <p:tgtEl>
                                          <p:spTgt spid="5">
                                            <p:txEl>
                                              <p:pRg st="0" end="0"/>
                                            </p:txEl>
                                          </p:spTgt>
                                        </p:tgtEl>
                                      </p:cBhvr>
                                      <p:to x="100000" y="100000"/>
                                    </p:animScale>
                                    <p:animScale>
                                      <p:cBhvr>
                                        <p:cTn id="37" dur="26">
                                          <p:stCondLst>
                                            <p:cond delay="1808"/>
                                          </p:stCondLst>
                                        </p:cTn>
                                        <p:tgtEl>
                                          <p:spTgt spid="5">
                                            <p:txEl>
                                              <p:pRg st="0" end="0"/>
                                            </p:txEl>
                                          </p:spTgt>
                                        </p:tgtEl>
                                      </p:cBhvr>
                                      <p:to x="100000" y="95000"/>
                                    </p:animScale>
                                    <p:animScale>
                                      <p:cBhvr>
                                        <p:cTn id="38" dur="166" decel="50000">
                                          <p:stCondLst>
                                            <p:cond delay="1834"/>
                                          </p:stCondLst>
                                        </p:cTn>
                                        <p:tgtEl>
                                          <p:spTgt spid="5">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wipe(down)">
                                      <p:cBhvr>
                                        <p:cTn id="43" dur="580">
                                          <p:stCondLst>
                                            <p:cond delay="0"/>
                                          </p:stCondLst>
                                        </p:cTn>
                                        <p:tgtEl>
                                          <p:spTgt spid="5">
                                            <p:txEl>
                                              <p:pRg st="1" end="1"/>
                                            </p:txEl>
                                          </p:spTgt>
                                        </p:tgtEl>
                                      </p:cBhvr>
                                    </p:animEffect>
                                    <p:anim calcmode="lin" valueType="num">
                                      <p:cBhvr>
                                        <p:cTn id="4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1" end="1"/>
                                            </p:txEl>
                                          </p:spTgt>
                                        </p:tgtEl>
                                      </p:cBhvr>
                                      <p:to x="100000" y="60000"/>
                                    </p:animScale>
                                    <p:animScale>
                                      <p:cBhvr>
                                        <p:cTn id="50" dur="166" decel="50000">
                                          <p:stCondLst>
                                            <p:cond delay="676"/>
                                          </p:stCondLst>
                                        </p:cTn>
                                        <p:tgtEl>
                                          <p:spTgt spid="5">
                                            <p:txEl>
                                              <p:pRg st="1" end="1"/>
                                            </p:txEl>
                                          </p:spTgt>
                                        </p:tgtEl>
                                      </p:cBhvr>
                                      <p:to x="100000" y="100000"/>
                                    </p:animScale>
                                    <p:animScale>
                                      <p:cBhvr>
                                        <p:cTn id="51" dur="26">
                                          <p:stCondLst>
                                            <p:cond delay="1312"/>
                                          </p:stCondLst>
                                        </p:cTn>
                                        <p:tgtEl>
                                          <p:spTgt spid="5">
                                            <p:txEl>
                                              <p:pRg st="1" end="1"/>
                                            </p:txEl>
                                          </p:spTgt>
                                        </p:tgtEl>
                                      </p:cBhvr>
                                      <p:to x="100000" y="80000"/>
                                    </p:animScale>
                                    <p:animScale>
                                      <p:cBhvr>
                                        <p:cTn id="52" dur="166" decel="50000">
                                          <p:stCondLst>
                                            <p:cond delay="1338"/>
                                          </p:stCondLst>
                                        </p:cTn>
                                        <p:tgtEl>
                                          <p:spTgt spid="5">
                                            <p:txEl>
                                              <p:pRg st="1" end="1"/>
                                            </p:txEl>
                                          </p:spTgt>
                                        </p:tgtEl>
                                      </p:cBhvr>
                                      <p:to x="100000" y="100000"/>
                                    </p:animScale>
                                    <p:animScale>
                                      <p:cBhvr>
                                        <p:cTn id="53" dur="26">
                                          <p:stCondLst>
                                            <p:cond delay="1642"/>
                                          </p:stCondLst>
                                        </p:cTn>
                                        <p:tgtEl>
                                          <p:spTgt spid="5">
                                            <p:txEl>
                                              <p:pRg st="1" end="1"/>
                                            </p:txEl>
                                          </p:spTgt>
                                        </p:tgtEl>
                                      </p:cBhvr>
                                      <p:to x="100000" y="90000"/>
                                    </p:animScale>
                                    <p:animScale>
                                      <p:cBhvr>
                                        <p:cTn id="54" dur="166" decel="50000">
                                          <p:stCondLst>
                                            <p:cond delay="1668"/>
                                          </p:stCondLst>
                                        </p:cTn>
                                        <p:tgtEl>
                                          <p:spTgt spid="5">
                                            <p:txEl>
                                              <p:pRg st="1" end="1"/>
                                            </p:txEl>
                                          </p:spTgt>
                                        </p:tgtEl>
                                      </p:cBhvr>
                                      <p:to x="100000" y="100000"/>
                                    </p:animScale>
                                    <p:animScale>
                                      <p:cBhvr>
                                        <p:cTn id="55" dur="26">
                                          <p:stCondLst>
                                            <p:cond delay="1808"/>
                                          </p:stCondLst>
                                        </p:cTn>
                                        <p:tgtEl>
                                          <p:spTgt spid="5">
                                            <p:txEl>
                                              <p:pRg st="1" end="1"/>
                                            </p:txEl>
                                          </p:spTgt>
                                        </p:tgtEl>
                                      </p:cBhvr>
                                      <p:to x="100000" y="95000"/>
                                    </p:animScale>
                                    <p:animScale>
                                      <p:cBhvr>
                                        <p:cTn id="56" dur="166" decel="50000">
                                          <p:stCondLst>
                                            <p:cond delay="1834"/>
                                          </p:stCondLst>
                                        </p:cTn>
                                        <p:tgtEl>
                                          <p:spTgt spid="5">
                                            <p:txEl>
                                              <p:pRg st="1" end="1"/>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wipe(down)">
                                      <p:cBhvr>
                                        <p:cTn id="59" dur="580">
                                          <p:stCondLst>
                                            <p:cond delay="0"/>
                                          </p:stCondLst>
                                        </p:cTn>
                                        <p:tgtEl>
                                          <p:spTgt spid="1026"/>
                                        </p:tgtEl>
                                      </p:cBhvr>
                                    </p:animEffect>
                                    <p:anim calcmode="lin" valueType="num">
                                      <p:cBhvr>
                                        <p:cTn id="6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65" dur="26">
                                          <p:stCondLst>
                                            <p:cond delay="650"/>
                                          </p:stCondLst>
                                        </p:cTn>
                                        <p:tgtEl>
                                          <p:spTgt spid="1026"/>
                                        </p:tgtEl>
                                      </p:cBhvr>
                                      <p:to x="100000" y="60000"/>
                                    </p:animScale>
                                    <p:animScale>
                                      <p:cBhvr>
                                        <p:cTn id="66" dur="166" decel="50000">
                                          <p:stCondLst>
                                            <p:cond delay="676"/>
                                          </p:stCondLst>
                                        </p:cTn>
                                        <p:tgtEl>
                                          <p:spTgt spid="1026"/>
                                        </p:tgtEl>
                                      </p:cBhvr>
                                      <p:to x="100000" y="100000"/>
                                    </p:animScale>
                                    <p:animScale>
                                      <p:cBhvr>
                                        <p:cTn id="67" dur="26">
                                          <p:stCondLst>
                                            <p:cond delay="1312"/>
                                          </p:stCondLst>
                                        </p:cTn>
                                        <p:tgtEl>
                                          <p:spTgt spid="1026"/>
                                        </p:tgtEl>
                                      </p:cBhvr>
                                      <p:to x="100000" y="80000"/>
                                    </p:animScale>
                                    <p:animScale>
                                      <p:cBhvr>
                                        <p:cTn id="68" dur="166" decel="50000">
                                          <p:stCondLst>
                                            <p:cond delay="1338"/>
                                          </p:stCondLst>
                                        </p:cTn>
                                        <p:tgtEl>
                                          <p:spTgt spid="1026"/>
                                        </p:tgtEl>
                                      </p:cBhvr>
                                      <p:to x="100000" y="100000"/>
                                    </p:animScale>
                                    <p:animScale>
                                      <p:cBhvr>
                                        <p:cTn id="69" dur="26">
                                          <p:stCondLst>
                                            <p:cond delay="1642"/>
                                          </p:stCondLst>
                                        </p:cTn>
                                        <p:tgtEl>
                                          <p:spTgt spid="1026"/>
                                        </p:tgtEl>
                                      </p:cBhvr>
                                      <p:to x="100000" y="90000"/>
                                    </p:animScale>
                                    <p:animScale>
                                      <p:cBhvr>
                                        <p:cTn id="70" dur="166" decel="50000">
                                          <p:stCondLst>
                                            <p:cond delay="1668"/>
                                          </p:stCondLst>
                                        </p:cTn>
                                        <p:tgtEl>
                                          <p:spTgt spid="1026"/>
                                        </p:tgtEl>
                                      </p:cBhvr>
                                      <p:to x="100000" y="100000"/>
                                    </p:animScale>
                                    <p:animScale>
                                      <p:cBhvr>
                                        <p:cTn id="71" dur="26">
                                          <p:stCondLst>
                                            <p:cond delay="1808"/>
                                          </p:stCondLst>
                                        </p:cTn>
                                        <p:tgtEl>
                                          <p:spTgt spid="1026"/>
                                        </p:tgtEl>
                                      </p:cBhvr>
                                      <p:to x="100000" y="95000"/>
                                    </p:animScale>
                                    <p:animScale>
                                      <p:cBhvr>
                                        <p:cTn id="72"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5000" r="-1000" b="-5000"/>
          </a:stretch>
        </a:blipFill>
        <a:effectLst/>
      </p:bgPr>
    </p:bg>
    <p:spTree>
      <p:nvGrpSpPr>
        <p:cNvPr id="1" name=""/>
        <p:cNvGrpSpPr/>
        <p:nvPr/>
      </p:nvGrpSpPr>
      <p:grpSpPr>
        <a:xfrm>
          <a:off x="0" y="0"/>
          <a:ext cx="0" cy="0"/>
          <a:chOff x="0" y="0"/>
          <a:chExt cx="0" cy="0"/>
        </a:xfrm>
      </p:grpSpPr>
      <p:sp>
        <p:nvSpPr>
          <p:cNvPr id="7" name="6 Marcador de contenido"/>
          <p:cNvSpPr>
            <a:spLocks noGrp="1"/>
          </p:cNvSpPr>
          <p:nvPr>
            <p:ph sz="half" idx="1"/>
          </p:nvPr>
        </p:nvSpPr>
        <p:spPr>
          <a:xfrm>
            <a:off x="457200" y="500042"/>
            <a:ext cx="4038600" cy="5626121"/>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ctr">
              <a:buFontTx/>
              <a:buChar char="-"/>
            </a:pPr>
            <a:r>
              <a:rPr lang="es-MX" b="1" dirty="0" smtClean="0"/>
              <a:t>Plantea en la conciencia reside el origen del proceso intelectual.</a:t>
            </a:r>
          </a:p>
          <a:p>
            <a:pPr algn="ctr">
              <a:buFontTx/>
              <a:buChar char="-"/>
            </a:pPr>
            <a:endParaRPr lang="es-MX" b="1" dirty="0" smtClean="0"/>
          </a:p>
          <a:p>
            <a:pPr algn="ctr">
              <a:buFontTx/>
              <a:buChar char="-"/>
            </a:pPr>
            <a:r>
              <a:rPr lang="es-MX" b="1" dirty="0" smtClean="0"/>
              <a:t>Hay cuatro factores para explicar la evolución psicológica del niño:</a:t>
            </a:r>
          </a:p>
          <a:p>
            <a:pPr algn="ctr">
              <a:buFontTx/>
              <a:buChar char="-"/>
            </a:pPr>
            <a:endParaRPr lang="es-MX" b="1" dirty="0" smtClean="0"/>
          </a:p>
          <a:p>
            <a:pPr algn="ctr">
              <a:buFontTx/>
              <a:buChar char="-"/>
            </a:pPr>
            <a:r>
              <a:rPr lang="es-MX" b="1" dirty="0" smtClean="0"/>
              <a:t>La emoción.</a:t>
            </a:r>
          </a:p>
          <a:p>
            <a:pPr algn="ctr">
              <a:buFontTx/>
              <a:buChar char="-"/>
            </a:pPr>
            <a:endParaRPr lang="es-MX" b="1" dirty="0" smtClean="0"/>
          </a:p>
          <a:p>
            <a:pPr algn="ctr">
              <a:buFontTx/>
              <a:buChar char="-"/>
            </a:pPr>
            <a:r>
              <a:rPr lang="es-MX" b="1" dirty="0" smtClean="0"/>
              <a:t>El otro.</a:t>
            </a:r>
          </a:p>
          <a:p>
            <a:pPr algn="ctr">
              <a:buFontTx/>
              <a:buChar char="-"/>
            </a:pPr>
            <a:endParaRPr lang="es-MX" b="1" dirty="0" smtClean="0"/>
          </a:p>
          <a:p>
            <a:pPr algn="ctr">
              <a:buFontTx/>
              <a:buChar char="-"/>
            </a:pPr>
            <a:r>
              <a:rPr lang="es-MX" b="1" dirty="0" smtClean="0"/>
              <a:t>El medio (físico, químico, biológico y social).</a:t>
            </a:r>
          </a:p>
          <a:p>
            <a:pPr algn="ctr">
              <a:buFontTx/>
              <a:buChar char="-"/>
            </a:pPr>
            <a:endParaRPr lang="es-MX" b="1" dirty="0" smtClean="0"/>
          </a:p>
          <a:p>
            <a:pPr algn="ctr">
              <a:buFontTx/>
              <a:buChar char="-"/>
            </a:pPr>
            <a:r>
              <a:rPr lang="es-MX" b="1" dirty="0" smtClean="0"/>
              <a:t>El movimiento (acción y actividad).</a:t>
            </a:r>
          </a:p>
          <a:p>
            <a:pPr marL="0" indent="0" algn="ctr">
              <a:buNone/>
            </a:pPr>
            <a:endParaRPr lang="es-MX"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6314" y="1643050"/>
            <a:ext cx="3960440" cy="44285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179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bg/>
                                          </p:spTgt>
                                        </p:tgtEl>
                                        <p:attrNameLst>
                                          <p:attrName>style.visibility</p:attrName>
                                        </p:attrNameLst>
                                      </p:cBhvr>
                                      <p:to>
                                        <p:strVal val="visible"/>
                                      </p:to>
                                    </p:set>
                                    <p:anim calcmode="lin" valueType="num">
                                      <p:cBhvr>
                                        <p:cTn id="12" dur="500" fill="hold"/>
                                        <p:tgtEl>
                                          <p:spTgt spid="7">
                                            <p:bg/>
                                          </p:spTgt>
                                        </p:tgtEl>
                                        <p:attrNameLst>
                                          <p:attrName>ppt_w</p:attrName>
                                        </p:attrNameLst>
                                      </p:cBhvr>
                                      <p:tavLst>
                                        <p:tav tm="0">
                                          <p:val>
                                            <p:fltVal val="0"/>
                                          </p:val>
                                        </p:tav>
                                        <p:tav tm="100000">
                                          <p:val>
                                            <p:strVal val="#ppt_w"/>
                                          </p:val>
                                        </p:tav>
                                      </p:tavLst>
                                    </p:anim>
                                    <p:anim calcmode="lin" valueType="num">
                                      <p:cBhvr>
                                        <p:cTn id="13" dur="500" fill="hold"/>
                                        <p:tgtEl>
                                          <p:spTgt spid="7">
                                            <p:bg/>
                                          </p:spTgt>
                                        </p:tgtEl>
                                        <p:attrNameLst>
                                          <p:attrName>ppt_h</p:attrName>
                                        </p:attrNameLst>
                                      </p:cBhvr>
                                      <p:tavLst>
                                        <p:tav tm="0">
                                          <p:val>
                                            <p:fltVal val="0"/>
                                          </p:val>
                                        </p:tav>
                                        <p:tav tm="100000">
                                          <p:val>
                                            <p:strVal val="#ppt_h"/>
                                          </p:val>
                                        </p:tav>
                                      </p:tavLst>
                                    </p:anim>
                                    <p:animEffect transition="in" filter="fade">
                                      <p:cBhvr>
                                        <p:cTn id="14" dur="500"/>
                                        <p:tgtEl>
                                          <p:spTgt spid="7">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p:cTn id="26"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 calcmode="lin" valueType="num">
                                      <p:cBhvr>
                                        <p:cTn id="33"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 calcmode="lin" valueType="num">
                                      <p:cBhvr>
                                        <p:cTn id="40"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 calcmode="lin" valueType="num">
                                      <p:cBhvr>
                                        <p:cTn id="47"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7">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7">
                                            <p:txEl>
                                              <p:pRg st="10" end="10"/>
                                            </p:txEl>
                                          </p:spTgt>
                                        </p:tgtEl>
                                        <p:attrNameLst>
                                          <p:attrName>style.visibility</p:attrName>
                                        </p:attrNameLst>
                                      </p:cBhvr>
                                      <p:to>
                                        <p:strVal val="visible"/>
                                      </p:to>
                                    </p:set>
                                    <p:anim calcmode="lin" valueType="num">
                                      <p:cBhvr>
                                        <p:cTn id="54" dur="500" fill="hold"/>
                                        <p:tgtEl>
                                          <p:spTgt spid="7">
                                            <p:txEl>
                                              <p:pRg st="10" end="10"/>
                                            </p:txEl>
                                          </p:spTgt>
                                        </p:tgtEl>
                                        <p:attrNameLst>
                                          <p:attrName>ppt_w</p:attrName>
                                        </p:attrNameLst>
                                      </p:cBhvr>
                                      <p:tavLst>
                                        <p:tav tm="0">
                                          <p:val>
                                            <p:fltVal val="0"/>
                                          </p:val>
                                        </p:tav>
                                        <p:tav tm="100000">
                                          <p:val>
                                            <p:strVal val="#ppt_w"/>
                                          </p:val>
                                        </p:tav>
                                      </p:tavLst>
                                    </p:anim>
                                    <p:anim calcmode="lin" valueType="num">
                                      <p:cBhvr>
                                        <p:cTn id="55" dur="500" fill="hold"/>
                                        <p:tgtEl>
                                          <p:spTgt spid="7">
                                            <p:txEl>
                                              <p:pRg st="10" end="10"/>
                                            </p:txEl>
                                          </p:spTgt>
                                        </p:tgtEl>
                                        <p:attrNameLst>
                                          <p:attrName>ppt_h</p:attrName>
                                        </p:attrNameLst>
                                      </p:cBhvr>
                                      <p:tavLst>
                                        <p:tav tm="0">
                                          <p:val>
                                            <p:fltVal val="0"/>
                                          </p:val>
                                        </p:tav>
                                        <p:tav tm="100000">
                                          <p:val>
                                            <p:strVal val="#ppt_h"/>
                                          </p:val>
                                        </p:tav>
                                      </p:tavLst>
                                    </p:anim>
                                    <p:animEffect transition="in" filter="fade">
                                      <p:cBhvr>
                                        <p:cTn id="56"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6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67544" y="620688"/>
            <a:ext cx="4038600" cy="5951584"/>
          </a:xfrm>
        </p:spPr>
        <p:style>
          <a:lnRef idx="2">
            <a:schemeClr val="accent3"/>
          </a:lnRef>
          <a:fillRef idx="1">
            <a:schemeClr val="lt1"/>
          </a:fillRef>
          <a:effectRef idx="0">
            <a:schemeClr val="accent3"/>
          </a:effectRef>
          <a:fontRef idx="minor">
            <a:schemeClr val="dk1"/>
          </a:fontRef>
        </p:style>
        <p:txBody>
          <a:bodyPr>
            <a:noAutofit/>
          </a:bodyPr>
          <a:lstStyle/>
          <a:p>
            <a:pPr algn="ctr"/>
            <a:r>
              <a:rPr lang="es-MX" sz="2400" dirty="0" smtClean="0">
                <a:latin typeface="Arial" pitchFamily="34" charset="0"/>
                <a:cs typeface="Arial" pitchFamily="34" charset="0"/>
              </a:rPr>
              <a:t>Para Wallon, la individuación se produce gracias al papel que desempeña la emoción en el niño.</a:t>
            </a:r>
          </a:p>
          <a:p>
            <a:pPr algn="ctr"/>
            <a:r>
              <a:rPr lang="es-MX" sz="2400" dirty="0" smtClean="0">
                <a:latin typeface="Arial" pitchFamily="34" charset="0"/>
                <a:cs typeface="Arial" pitchFamily="34" charset="0"/>
              </a:rPr>
              <a:t>La individuación se produce gracias al papel que desempeña la emoción en el niño.</a:t>
            </a:r>
          </a:p>
          <a:p>
            <a:pPr algn="ctr"/>
            <a:r>
              <a:rPr lang="es-MX" sz="2400" dirty="0" smtClean="0">
                <a:latin typeface="Arial" pitchFamily="34" charset="0"/>
                <a:cs typeface="Arial" pitchFamily="34" charset="0"/>
              </a:rPr>
              <a:t>El lenguaje ha sido precedido por medios de comunicación mas primitivos. La base de estos medios esta en la expresión emocional.</a:t>
            </a:r>
            <a:endParaRPr lang="es-MX" sz="2400" dirty="0">
              <a:latin typeface="Arial" pitchFamily="34" charset="0"/>
              <a:cs typeface="Arial"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1556792"/>
            <a:ext cx="4032448" cy="44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4652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7" presetClass="entr" presetSubtype="2"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anim calcmode="lin" valueType="num">
                                      <p:cBhvr additive="base">
                                        <p:cTn id="29" dur="2000" fill="hold"/>
                                        <p:tgtEl>
                                          <p:spTgt spid="3074"/>
                                        </p:tgtEl>
                                        <p:attrNameLst>
                                          <p:attrName>ppt_x</p:attrName>
                                        </p:attrNameLst>
                                      </p:cBhvr>
                                      <p:tavLst>
                                        <p:tav tm="0">
                                          <p:val>
                                            <p:strVal val="1+#ppt_w/2"/>
                                          </p:val>
                                        </p:tav>
                                        <p:tav tm="100000">
                                          <p:val>
                                            <p:strVal val="#ppt_x"/>
                                          </p:val>
                                        </p:tav>
                                      </p:tavLst>
                                    </p:anim>
                                    <p:anim calcmode="lin" valueType="num">
                                      <p:cBhvr additive="base">
                                        <p:cTn id="30" dur="20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7500958" cy="642918"/>
          </a:xfrm>
        </p:spPr>
        <p:txBody>
          <a:bodyPr>
            <a:normAutofit fontScale="90000"/>
          </a:bodyPr>
          <a:lstStyle/>
          <a:p>
            <a:r>
              <a:rPr lang="es-MX" sz="4000" b="1" dirty="0" smtClean="0">
                <a:solidFill>
                  <a:schemeClr val="accent2">
                    <a:lumMod val="50000"/>
                  </a:schemeClr>
                </a:solidFill>
                <a:latin typeface="Australian Sunrise" pitchFamily="2" charset="0"/>
              </a:rPr>
              <a:t>Razonamiento lógico - formal</a:t>
            </a:r>
            <a:endParaRPr lang="es-MX" sz="4000" b="1" dirty="0">
              <a:solidFill>
                <a:schemeClr val="accent2">
                  <a:lumMod val="50000"/>
                </a:schemeClr>
              </a:solidFill>
              <a:latin typeface="Australian Sunrise" pitchFamily="2" charset="0"/>
            </a:endParaRPr>
          </a:p>
        </p:txBody>
      </p:sp>
      <p:sp>
        <p:nvSpPr>
          <p:cNvPr id="3" name="2 Subtítulo"/>
          <p:cNvSpPr>
            <a:spLocks noGrp="1"/>
          </p:cNvSpPr>
          <p:nvPr>
            <p:ph type="subTitle" idx="1"/>
          </p:nvPr>
        </p:nvSpPr>
        <p:spPr>
          <a:xfrm>
            <a:off x="214282" y="3286124"/>
            <a:ext cx="4000528" cy="2786082"/>
          </a:xfrm>
          <a:ln>
            <a:solidFill>
              <a:schemeClr val="accent4">
                <a:lumMod val="75000"/>
              </a:schemeClr>
            </a:solidFill>
          </a:ln>
          <a:effectLst>
            <a:glow rad="139700">
              <a:schemeClr val="accent4">
                <a:satMod val="175000"/>
                <a:alpha val="40000"/>
              </a:schemeClr>
            </a:glow>
          </a:effectLst>
        </p:spPr>
        <p:txBody>
          <a:bodyPr>
            <a:normAutofit/>
          </a:bodyPr>
          <a:lstStyle/>
          <a:p>
            <a:r>
              <a:rPr lang="es-ES" sz="1600" b="1" dirty="0" smtClean="0">
                <a:solidFill>
                  <a:schemeClr val="tx1"/>
                </a:solidFill>
              </a:rPr>
              <a:t>Inducción:</a:t>
            </a:r>
            <a:r>
              <a:rPr lang="es-ES" sz="1600" b="1" dirty="0" smtClean="0">
                <a:solidFill>
                  <a:schemeClr val="accent2">
                    <a:lumMod val="50000"/>
                  </a:schemeClr>
                </a:solidFill>
              </a:rPr>
              <a:t> De lo </a:t>
            </a:r>
            <a:r>
              <a:rPr lang="es-ES" sz="1600" b="1" dirty="0" smtClean="0">
                <a:solidFill>
                  <a:srgbClr val="FF0000"/>
                </a:solidFill>
              </a:rPr>
              <a:t>particular</a:t>
            </a:r>
            <a:r>
              <a:rPr lang="es-ES" sz="1600" b="1" dirty="0" smtClean="0">
                <a:solidFill>
                  <a:schemeClr val="accent2">
                    <a:lumMod val="50000"/>
                  </a:schemeClr>
                </a:solidFill>
              </a:rPr>
              <a:t> a lo </a:t>
            </a:r>
            <a:r>
              <a:rPr lang="es-ES" sz="1600" b="1" dirty="0" smtClean="0">
                <a:solidFill>
                  <a:srgbClr val="FF0000"/>
                </a:solidFill>
              </a:rPr>
              <a:t>general</a:t>
            </a:r>
            <a:endParaRPr lang="es-ES" sz="1600" b="1" dirty="0" smtClean="0">
              <a:solidFill>
                <a:schemeClr val="accent2">
                  <a:lumMod val="50000"/>
                </a:schemeClr>
              </a:solidFill>
            </a:endParaRPr>
          </a:p>
          <a:p>
            <a:endParaRPr lang="es-ES" sz="1600" dirty="0">
              <a:solidFill>
                <a:schemeClr val="tx1"/>
              </a:solidFill>
            </a:endParaRPr>
          </a:p>
          <a:p>
            <a:endParaRPr lang="es-ES" sz="1600" dirty="0">
              <a:solidFill>
                <a:schemeClr val="tx1"/>
              </a:solidFill>
            </a:endParaRPr>
          </a:p>
        </p:txBody>
      </p:sp>
      <p:sp>
        <p:nvSpPr>
          <p:cNvPr id="5" name="2 Subtítulo"/>
          <p:cNvSpPr txBox="1">
            <a:spLocks/>
          </p:cNvSpPr>
          <p:nvPr/>
        </p:nvSpPr>
        <p:spPr>
          <a:xfrm>
            <a:off x="285720" y="714356"/>
            <a:ext cx="8643998" cy="71438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1600" b="1" i="0" u="none" strike="noStrike" kern="1200" cap="none" spc="0" normalizeH="0" baseline="0" noProof="0" dirty="0" smtClean="0">
                <a:ln>
                  <a:noFill/>
                </a:ln>
                <a:effectLst/>
                <a:uLnTx/>
                <a:uFillTx/>
                <a:latin typeface="+mn-lt"/>
                <a:ea typeface="+mn-ea"/>
                <a:cs typeface="+mn-cs"/>
              </a:rPr>
              <a:t>Razonamiento: </a:t>
            </a:r>
            <a:r>
              <a:rPr kumimoji="0" lang="es-MX" sz="1600" b="1" i="0" u="none" strike="noStrike" kern="1200" cap="none" spc="0" normalizeH="0" baseline="0" noProof="0" dirty="0" smtClean="0">
                <a:ln>
                  <a:noFill/>
                </a:ln>
                <a:solidFill>
                  <a:schemeClr val="accent2">
                    <a:lumMod val="50000"/>
                  </a:schemeClr>
                </a:solidFill>
                <a:effectLst/>
                <a:uLnTx/>
                <a:uFillTx/>
                <a:latin typeface="+mn-lt"/>
                <a:ea typeface="+mn-ea"/>
                <a:cs typeface="+mn-cs"/>
              </a:rPr>
              <a:t>Facultad que permite resolver problemas, extraer </a:t>
            </a:r>
            <a:r>
              <a:rPr kumimoji="0" lang="es-MX" sz="1600" b="1" i="0" u="none" strike="noStrike" kern="1200" cap="none" spc="0" normalizeH="0" baseline="0" noProof="0" dirty="0" smtClean="0">
                <a:ln>
                  <a:noFill/>
                </a:ln>
                <a:solidFill>
                  <a:srgbClr val="FF0000"/>
                </a:solidFill>
                <a:effectLst/>
                <a:uLnTx/>
                <a:uFillTx/>
                <a:latin typeface="+mn-lt"/>
                <a:ea typeface="+mn-ea"/>
                <a:cs typeface="+mn-cs"/>
              </a:rPr>
              <a:t>conclusiones </a:t>
            </a:r>
            <a:r>
              <a:rPr kumimoji="0" lang="es-MX" sz="1600" b="1" i="0" u="none" strike="noStrike" kern="1200" cap="none" spc="0" normalizeH="0" baseline="0" noProof="0" dirty="0" smtClean="0">
                <a:ln>
                  <a:noFill/>
                </a:ln>
                <a:solidFill>
                  <a:schemeClr val="accent2">
                    <a:lumMod val="50000"/>
                  </a:schemeClr>
                </a:solidFill>
                <a:effectLst/>
                <a:uLnTx/>
                <a:uFillTx/>
                <a:latin typeface="+mn-lt"/>
                <a:ea typeface="+mn-ea"/>
                <a:cs typeface="+mn-cs"/>
              </a:rPr>
              <a:t>y aprender de manera </a:t>
            </a:r>
            <a:r>
              <a:rPr kumimoji="0" lang="es-MX" sz="1600" b="1" i="0" u="none" strike="noStrike" kern="1200" cap="none" spc="0" normalizeH="0" baseline="0" noProof="0" dirty="0" smtClean="0">
                <a:ln>
                  <a:noFill/>
                </a:ln>
                <a:solidFill>
                  <a:srgbClr val="FF0000"/>
                </a:solidFill>
                <a:effectLst/>
                <a:uLnTx/>
                <a:uFillTx/>
                <a:latin typeface="+mn-lt"/>
                <a:ea typeface="+mn-ea"/>
                <a:cs typeface="+mn-cs"/>
              </a:rPr>
              <a:t>consciente</a:t>
            </a:r>
            <a:r>
              <a:rPr kumimoji="0" lang="es-MX" sz="1600" b="1" i="0" u="none" strike="noStrike" kern="1200" cap="none" spc="0" normalizeH="0" baseline="0" noProof="0" dirty="0" smtClean="0">
                <a:ln>
                  <a:noFill/>
                </a:ln>
                <a:solidFill>
                  <a:schemeClr val="accent2">
                    <a:lumMod val="50000"/>
                  </a:schemeClr>
                </a:solidFill>
                <a:effectLst/>
                <a:uLnTx/>
                <a:uFillTx/>
                <a:latin typeface="+mn-lt"/>
                <a:ea typeface="+mn-ea"/>
                <a:cs typeface="+mn-cs"/>
              </a:rPr>
              <a:t> de los hechos, estableciendo conexiones causales y lógicas necesarias entre ellos</a:t>
            </a:r>
            <a:endParaRPr kumimoji="0" lang="es-ES" sz="1600" b="1" i="0" u="none" strike="noStrike" kern="1200" cap="none" spc="0" normalizeH="0" baseline="0" noProof="0" dirty="0" smtClean="0">
              <a:ln>
                <a:noFill/>
              </a:ln>
              <a:solidFill>
                <a:schemeClr val="accent2">
                  <a:lumMod val="50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2 Subtítulo"/>
          <p:cNvSpPr txBox="1">
            <a:spLocks/>
          </p:cNvSpPr>
          <p:nvPr/>
        </p:nvSpPr>
        <p:spPr>
          <a:xfrm>
            <a:off x="4214810" y="1500174"/>
            <a:ext cx="4643470" cy="785818"/>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600" b="1" i="0" u="none" strike="noStrike" kern="1200" cap="none" spc="0" normalizeH="0" baseline="0" noProof="0" dirty="0" smtClean="0">
                <a:ln>
                  <a:noFill/>
                </a:ln>
                <a:effectLst/>
                <a:uLnTx/>
                <a:uFillTx/>
                <a:latin typeface="+mn-lt"/>
                <a:ea typeface="+mn-ea"/>
                <a:cs typeface="+mn-cs"/>
              </a:rPr>
              <a:t>Lógica:</a:t>
            </a:r>
            <a:r>
              <a:rPr kumimoji="0" lang="es-ES" sz="1600" b="1" i="0" u="none" strike="noStrike" kern="1200" cap="none" spc="0" normalizeH="0" baseline="0" noProof="0" dirty="0" smtClean="0">
                <a:ln>
                  <a:noFill/>
                </a:ln>
                <a:solidFill>
                  <a:schemeClr val="accent2">
                    <a:lumMod val="50000"/>
                  </a:schemeClr>
                </a:solidFill>
                <a:effectLst/>
                <a:uLnTx/>
                <a:uFillTx/>
                <a:latin typeface="+mn-lt"/>
                <a:ea typeface="+mn-ea"/>
                <a:cs typeface="+mn-cs"/>
              </a:rPr>
              <a:t> Ciencia que estudia los principios de la inferencia (razonamiento) formal valida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6 Imagen" descr="raton_laberinto1.jpg"/>
          <p:cNvPicPr>
            <a:picLocks noChangeAspect="1"/>
          </p:cNvPicPr>
          <p:nvPr/>
        </p:nvPicPr>
        <p:blipFill>
          <a:blip r:embed="rId3" cstate="print"/>
          <a:stretch>
            <a:fillRect/>
          </a:stretch>
        </p:blipFill>
        <p:spPr>
          <a:xfrm>
            <a:off x="428596" y="1428736"/>
            <a:ext cx="2190752" cy="1517096"/>
          </a:xfrm>
          <a:prstGeom prst="rect">
            <a:avLst/>
          </a:prstGeom>
          <a:scene3d>
            <a:camera prst="isometricOffAxis1Right"/>
            <a:lightRig rig="threePt" dir="t"/>
          </a:scene3d>
          <a:sp3d>
            <a:bevelT/>
          </a:sp3d>
        </p:spPr>
      </p:pic>
      <p:sp>
        <p:nvSpPr>
          <p:cNvPr id="8" name="2 Subtítulo"/>
          <p:cNvSpPr txBox="1">
            <a:spLocks/>
          </p:cNvSpPr>
          <p:nvPr/>
        </p:nvSpPr>
        <p:spPr>
          <a:xfrm rot="20847218">
            <a:off x="4056782" y="1582558"/>
            <a:ext cx="4746828" cy="382294"/>
          </a:xfrm>
          <a:prstGeom prst="rect">
            <a:avLst/>
          </a:prstGeom>
          <a:solidFill>
            <a:srgbClr val="FFFF00"/>
          </a:solidFill>
          <a:ln>
            <a:solidFill>
              <a:srgbClr val="FF0000"/>
            </a:solidFill>
          </a:ln>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600" b="1" i="0" u="none" strike="noStrike" kern="1200" cap="none" spc="0" normalizeH="0" baseline="0" noProof="0" dirty="0" smtClean="0">
                <a:ln>
                  <a:noFill/>
                </a:ln>
                <a:solidFill>
                  <a:srgbClr val="FF0000"/>
                </a:solidFill>
                <a:effectLst/>
                <a:uLnTx/>
                <a:uFillTx/>
                <a:latin typeface="+mn-lt"/>
                <a:ea typeface="+mn-ea"/>
                <a:cs typeface="+mn-cs"/>
              </a:rPr>
              <a:t>Todo número entero es divisible entre uno</a:t>
            </a:r>
          </a:p>
        </p:txBody>
      </p:sp>
      <p:sp>
        <p:nvSpPr>
          <p:cNvPr id="9" name="2 Subtítulo"/>
          <p:cNvSpPr txBox="1">
            <a:spLocks/>
          </p:cNvSpPr>
          <p:nvPr/>
        </p:nvSpPr>
        <p:spPr>
          <a:xfrm>
            <a:off x="5357818" y="2357430"/>
            <a:ext cx="3429024" cy="1285884"/>
          </a:xfrm>
          <a:prstGeom prst="rect">
            <a:avLst/>
          </a:prstGeom>
        </p:spPr>
        <p:txBody>
          <a:bodyPr vert="horz" lIns="91440" tIns="45720" rIns="91440" bIns="45720" rtlCol="0">
            <a:normAutofit lnSpcReduction="10000"/>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1600" b="1" i="0" u="none" strike="noStrike" kern="1200" cap="none" spc="0" normalizeH="0" baseline="0" noProof="0" dirty="0" smtClean="0">
                <a:ln>
                  <a:noFill/>
                </a:ln>
                <a:solidFill>
                  <a:schemeClr val="tx1"/>
                </a:solidFill>
                <a:effectLst/>
                <a:uLnTx/>
                <a:uFillTx/>
                <a:latin typeface="+mn-lt"/>
                <a:ea typeface="+mn-ea"/>
                <a:cs typeface="+mn-cs"/>
              </a:rPr>
              <a:t>Razonamiento lógico o causal: </a:t>
            </a:r>
            <a:r>
              <a:rPr kumimoji="0" lang="es-MX" sz="1600" b="1" i="0" u="none" strike="noStrike" kern="1200" cap="none" spc="0" normalizeH="0" baseline="0" noProof="0" dirty="0" smtClean="0">
                <a:ln>
                  <a:noFill/>
                </a:ln>
                <a:solidFill>
                  <a:schemeClr val="accent2">
                    <a:lumMod val="50000"/>
                  </a:schemeClr>
                </a:solidFill>
                <a:effectLst/>
                <a:uLnTx/>
                <a:uFillTx/>
                <a:latin typeface="+mn-lt"/>
                <a:ea typeface="+mn-ea"/>
                <a:cs typeface="+mn-cs"/>
              </a:rPr>
              <a:t>Es un proceso de lógica mediante el cual, partiendo de uno o más juicios, se deriva la validez, la posibilidad o la falsedad de otro juicio distinto</a:t>
            </a:r>
          </a:p>
        </p:txBody>
      </p:sp>
      <p:sp>
        <p:nvSpPr>
          <p:cNvPr id="10" name="2 Subtítulo"/>
          <p:cNvSpPr txBox="1">
            <a:spLocks/>
          </p:cNvSpPr>
          <p:nvPr/>
        </p:nvSpPr>
        <p:spPr>
          <a:xfrm>
            <a:off x="4857752" y="3714752"/>
            <a:ext cx="4000528" cy="2786082"/>
          </a:xfrm>
          <a:prstGeom prst="rect">
            <a:avLst/>
          </a:prstGeom>
          <a:ln>
            <a:solidFill>
              <a:schemeClr val="accent4">
                <a:lumMod val="75000"/>
              </a:schemeClr>
            </a:solidFill>
          </a:ln>
          <a:effectLst>
            <a:glow rad="139700">
              <a:schemeClr val="accent2">
                <a:satMod val="175000"/>
                <a:alpha val="40000"/>
              </a:schemeClr>
            </a:glow>
          </a:effectLst>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600" b="1" i="0" u="none" strike="noStrike" kern="1200" cap="none" spc="0" normalizeH="0" baseline="0" noProof="0" dirty="0" smtClean="0">
                <a:ln>
                  <a:noFill/>
                </a:ln>
                <a:solidFill>
                  <a:schemeClr val="tx1"/>
                </a:solidFill>
                <a:effectLst/>
                <a:uLnTx/>
                <a:uFillTx/>
                <a:latin typeface="+mn-lt"/>
                <a:ea typeface="+mn-ea"/>
                <a:cs typeface="+mn-cs"/>
              </a:rPr>
              <a:t>Deducción: </a:t>
            </a:r>
            <a:r>
              <a:rPr kumimoji="0" lang="es-ES" sz="1600" b="1" i="0" u="none" strike="noStrike" kern="1200" cap="none" spc="0" normalizeH="0" baseline="0" noProof="0" dirty="0" smtClean="0">
                <a:ln>
                  <a:noFill/>
                </a:ln>
                <a:solidFill>
                  <a:schemeClr val="accent2">
                    <a:lumMod val="50000"/>
                  </a:schemeClr>
                </a:solidFill>
                <a:effectLst/>
                <a:uLnTx/>
                <a:uFillTx/>
                <a:latin typeface="+mn-lt"/>
                <a:ea typeface="+mn-ea"/>
                <a:cs typeface="+mn-cs"/>
              </a:rPr>
              <a:t>De lo </a:t>
            </a:r>
            <a:r>
              <a:rPr kumimoji="0" lang="es-ES" sz="1600" b="1" i="0" u="none" strike="noStrike" kern="1200" cap="none" spc="0" normalizeH="0" baseline="0" noProof="0" dirty="0" smtClean="0">
                <a:ln>
                  <a:noFill/>
                </a:ln>
                <a:solidFill>
                  <a:srgbClr val="FF0000"/>
                </a:solidFill>
                <a:effectLst/>
                <a:uLnTx/>
                <a:uFillTx/>
                <a:latin typeface="+mn-lt"/>
                <a:ea typeface="+mn-ea"/>
                <a:cs typeface="+mn-cs"/>
              </a:rPr>
              <a:t>general </a:t>
            </a:r>
            <a:r>
              <a:rPr kumimoji="0" lang="es-ES" sz="1600" b="1" i="0" u="none" strike="noStrike" kern="1200" cap="none" spc="0" normalizeH="0" baseline="0" noProof="0" dirty="0" smtClean="0">
                <a:ln>
                  <a:noFill/>
                </a:ln>
                <a:solidFill>
                  <a:schemeClr val="accent2">
                    <a:lumMod val="50000"/>
                  </a:schemeClr>
                </a:solidFill>
                <a:effectLst/>
                <a:uLnTx/>
                <a:uFillTx/>
                <a:latin typeface="+mn-lt"/>
                <a:ea typeface="+mn-ea"/>
                <a:cs typeface="+mn-cs"/>
              </a:rPr>
              <a:t>a lo </a:t>
            </a:r>
            <a:r>
              <a:rPr kumimoji="0" lang="es-ES" sz="1600" b="1" i="0" u="none" strike="noStrike" kern="1200" cap="none" spc="0" normalizeH="0" baseline="0" noProof="0" dirty="0" smtClean="0">
                <a:ln>
                  <a:noFill/>
                </a:ln>
                <a:solidFill>
                  <a:srgbClr val="FF0000"/>
                </a:solidFill>
                <a:effectLst/>
                <a:uLnTx/>
                <a:uFillTx/>
                <a:latin typeface="+mn-lt"/>
                <a:ea typeface="+mn-ea"/>
                <a:cs typeface="+mn-cs"/>
              </a:rPr>
              <a:t>particular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2 Subtítulo"/>
          <p:cNvSpPr txBox="1">
            <a:spLocks/>
          </p:cNvSpPr>
          <p:nvPr/>
        </p:nvSpPr>
        <p:spPr>
          <a:xfrm>
            <a:off x="0" y="6215082"/>
            <a:ext cx="4500562" cy="64291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600" b="1" i="0" u="none" strike="noStrike" kern="1200" cap="none" spc="0" normalizeH="0" baseline="0" noProof="0" dirty="0" smtClean="0">
                <a:ln>
                  <a:noFill/>
                </a:ln>
                <a:solidFill>
                  <a:schemeClr val="accent2">
                    <a:lumMod val="50000"/>
                  </a:schemeClr>
                </a:solidFill>
                <a:effectLst/>
                <a:uLnTx/>
                <a:uFillTx/>
                <a:latin typeface="+mn-lt"/>
                <a:ea typeface="+mn-ea"/>
                <a:cs typeface="+mn-cs"/>
              </a:rPr>
              <a:t>Es el principio de la lógica matemática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600" b="1" i="0" u="none" strike="noStrike" kern="1200" cap="none" spc="0" normalizeH="0" baseline="0" noProof="0" dirty="0" smtClean="0">
                <a:ln>
                  <a:noFill/>
                </a:ln>
                <a:solidFill>
                  <a:schemeClr val="accent2">
                    <a:lumMod val="50000"/>
                  </a:schemeClr>
                </a:solidFill>
                <a:effectLst/>
                <a:uLnTx/>
                <a:uFillTx/>
                <a:latin typeface="+mn-lt"/>
                <a:ea typeface="+mn-ea"/>
                <a:cs typeface="+mn-cs"/>
              </a:rPr>
              <a:t>(</a:t>
            </a:r>
            <a:r>
              <a:rPr kumimoji="0" lang="es-ES" sz="1600" b="1" i="0" u="none" strike="noStrike" kern="1200" cap="none" spc="0" normalizeH="0" baseline="0" noProof="0" dirty="0" smtClean="0">
                <a:ln>
                  <a:noFill/>
                </a:ln>
                <a:solidFill>
                  <a:srgbClr val="FF0000"/>
                </a:solidFill>
                <a:effectLst/>
                <a:uLnTx/>
                <a:uFillTx/>
                <a:latin typeface="+mn-lt"/>
                <a:ea typeface="+mn-ea"/>
                <a:cs typeface="+mn-cs"/>
              </a:rPr>
              <a:t>silogismos </a:t>
            </a:r>
            <a:r>
              <a:rPr kumimoji="0" lang="es-ES" sz="1600" b="1" i="0" u="none" strike="noStrike" kern="1200" cap="none" spc="0" normalizeH="0" baseline="0" noProof="0" dirty="0" smtClean="0">
                <a:ln>
                  <a:noFill/>
                </a:ln>
                <a:solidFill>
                  <a:schemeClr val="accent2">
                    <a:lumMod val="50000"/>
                  </a:schemeClr>
                </a:solidFill>
                <a:effectLst/>
                <a:uLnTx/>
                <a:uFillTx/>
                <a:latin typeface="+mn-lt"/>
                <a:ea typeface="+mn-ea"/>
                <a:cs typeface="+mn-cs"/>
              </a:rPr>
              <a:t>y </a:t>
            </a:r>
            <a:r>
              <a:rPr kumimoji="0" lang="es-ES" sz="1600" b="1" i="0" u="none" strike="noStrike" kern="1200" cap="none" spc="0" normalizeH="0" baseline="0" noProof="0" dirty="0" smtClean="0">
                <a:ln>
                  <a:noFill/>
                </a:ln>
                <a:solidFill>
                  <a:srgbClr val="FF0000"/>
                </a:solidFill>
                <a:effectLst/>
                <a:uLnTx/>
                <a:uFillTx/>
                <a:latin typeface="+mn-lt"/>
                <a:ea typeface="+mn-ea"/>
                <a:cs typeface="+mn-cs"/>
              </a:rPr>
              <a:t>falacias</a:t>
            </a:r>
            <a:r>
              <a:rPr kumimoji="0" lang="es-ES" sz="1600" b="1" i="0" u="none" strike="noStrike" kern="1200" cap="none" spc="0" normalizeH="0" baseline="0" noProof="0" dirty="0" smtClean="0">
                <a:ln>
                  <a:noFill/>
                </a:ln>
                <a:solidFill>
                  <a:schemeClr val="accent2">
                    <a:lumMod val="50000"/>
                  </a:schemeClr>
                </a:solidFill>
                <a:effectLst/>
                <a:uLnTx/>
                <a:uFillTx/>
                <a:latin typeface="+mn-lt"/>
                <a:ea typeface="+mn-ea"/>
                <a:cs typeface="+mn-cs"/>
              </a:rPr>
              <a:t>)</a:t>
            </a:r>
            <a:endParaRPr kumimoji="0" lang="es-MX" sz="1600" b="1"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grpSp>
        <p:nvGrpSpPr>
          <p:cNvPr id="16" name="15 Grupo"/>
          <p:cNvGrpSpPr/>
          <p:nvPr/>
        </p:nvGrpSpPr>
        <p:grpSpPr>
          <a:xfrm>
            <a:off x="428596" y="3857628"/>
            <a:ext cx="3275374" cy="1909754"/>
            <a:chOff x="428596" y="3857628"/>
            <a:chExt cx="3275374" cy="1909754"/>
          </a:xfrm>
        </p:grpSpPr>
        <p:pic>
          <p:nvPicPr>
            <p:cNvPr id="12" name="11 Imagen" descr="marbels.jpg"/>
            <p:cNvPicPr>
              <a:picLocks noChangeAspect="1"/>
            </p:cNvPicPr>
            <p:nvPr/>
          </p:nvPicPr>
          <p:blipFill>
            <a:blip r:embed="rId4" cstate="print"/>
            <a:stretch>
              <a:fillRect/>
            </a:stretch>
          </p:blipFill>
          <p:spPr>
            <a:xfrm>
              <a:off x="428596" y="4071942"/>
              <a:ext cx="1357322" cy="1357322"/>
            </a:xfrm>
            <a:prstGeom prst="rect">
              <a:avLst/>
            </a:prstGeom>
            <a:ln>
              <a:solidFill>
                <a:schemeClr val="accent4">
                  <a:lumMod val="75000"/>
                </a:schemeClr>
              </a:solidFill>
            </a:ln>
          </p:spPr>
        </p:pic>
        <p:pic>
          <p:nvPicPr>
            <p:cNvPr id="13" name="12 Imagen" descr="imageE.gif"/>
            <p:cNvPicPr>
              <a:picLocks noChangeAspect="1"/>
            </p:cNvPicPr>
            <p:nvPr/>
          </p:nvPicPr>
          <p:blipFill>
            <a:blip r:embed="rId5" cstate="print"/>
            <a:stretch>
              <a:fillRect/>
            </a:stretch>
          </p:blipFill>
          <p:spPr>
            <a:xfrm>
              <a:off x="2428860" y="3857628"/>
              <a:ext cx="1275110" cy="1909754"/>
            </a:xfrm>
            <a:prstGeom prst="rect">
              <a:avLst/>
            </a:prstGeom>
            <a:ln>
              <a:solidFill>
                <a:schemeClr val="accent4">
                  <a:lumMod val="75000"/>
                </a:schemeClr>
              </a:solidFill>
            </a:ln>
          </p:spPr>
        </p:pic>
      </p:grpSp>
      <p:grpSp>
        <p:nvGrpSpPr>
          <p:cNvPr id="17" name="16 Grupo"/>
          <p:cNvGrpSpPr/>
          <p:nvPr/>
        </p:nvGrpSpPr>
        <p:grpSpPr>
          <a:xfrm>
            <a:off x="5143504" y="4286256"/>
            <a:ext cx="3385647" cy="1909754"/>
            <a:chOff x="5143504" y="4286256"/>
            <a:chExt cx="3385647" cy="1909754"/>
          </a:xfrm>
        </p:grpSpPr>
        <p:pic>
          <p:nvPicPr>
            <p:cNvPr id="14" name="13 Imagen" descr="imageE.gif"/>
            <p:cNvPicPr>
              <a:picLocks noChangeAspect="1"/>
            </p:cNvPicPr>
            <p:nvPr/>
          </p:nvPicPr>
          <p:blipFill>
            <a:blip r:embed="rId5" cstate="print"/>
            <a:stretch>
              <a:fillRect/>
            </a:stretch>
          </p:blipFill>
          <p:spPr>
            <a:xfrm>
              <a:off x="5143504" y="4286256"/>
              <a:ext cx="1275110" cy="1909754"/>
            </a:xfrm>
            <a:prstGeom prst="rect">
              <a:avLst/>
            </a:prstGeom>
            <a:ln>
              <a:solidFill>
                <a:schemeClr val="accent4">
                  <a:lumMod val="75000"/>
                </a:schemeClr>
              </a:solidFill>
            </a:ln>
          </p:spPr>
        </p:pic>
        <p:pic>
          <p:nvPicPr>
            <p:cNvPr id="15" name="14 Imagen" descr="marbels 2.jpg"/>
            <p:cNvPicPr>
              <a:picLocks noChangeAspect="1"/>
            </p:cNvPicPr>
            <p:nvPr/>
          </p:nvPicPr>
          <p:blipFill>
            <a:blip r:embed="rId6" cstate="print"/>
            <a:stretch>
              <a:fillRect/>
            </a:stretch>
          </p:blipFill>
          <p:spPr>
            <a:xfrm>
              <a:off x="6786578" y="4643446"/>
              <a:ext cx="1742573" cy="1167524"/>
            </a:xfrm>
            <a:prstGeom prst="rect">
              <a:avLst/>
            </a:prstGeom>
            <a:ln>
              <a:solidFill>
                <a:schemeClr val="accent4">
                  <a:lumMod val="75000"/>
                </a:schemeClr>
              </a:solidFill>
            </a:ln>
          </p:spPr>
        </p:pic>
      </p:grpSp>
    </p:spTree>
    <p:extLst>
      <p:ext uri="{BB962C8B-B14F-4D97-AF65-F5344CB8AC3E}">
        <p14:creationId xmlns="" xmlns:p14="http://schemas.microsoft.com/office/powerpoint/2010/main" val="35912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2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2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7" dur="2000" fill="hold"/>
                                        <p:tgtEl>
                                          <p:spTgt spid="5"/>
                                        </p:tgtEl>
                                        <p:attrNameLst>
                                          <p:attrName>ppt_y</p:attrName>
                                        </p:attrNameLst>
                                      </p:cBhvr>
                                      <p:tavLst>
                                        <p:tav tm="0">
                                          <p:val>
                                            <p:strVal val="#ppt_y"/>
                                          </p:val>
                                        </p:tav>
                                        <p:tav tm="100000">
                                          <p:val>
                                            <p:strVal val="#ppt_y"/>
                                          </p:val>
                                        </p:tav>
                                      </p:tavLst>
                                    </p:anim>
                                    <p:animEffect transition="in" filter="fade">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80">
                                          <p:stCondLst>
                                            <p:cond delay="0"/>
                                          </p:stCondLst>
                                        </p:cTn>
                                        <p:tgtEl>
                                          <p:spTgt spid="6"/>
                                        </p:tgtEl>
                                      </p:cBhvr>
                                    </p:animEffect>
                                    <p:anim calcmode="lin" valueType="num">
                                      <p:cBhvr>
                                        <p:cTn id="3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tgtEl>
                                      </p:cBhvr>
                                      <p:to x="100000" y="60000"/>
                                    </p:animScale>
                                    <p:animScale>
                                      <p:cBhvr>
                                        <p:cTn id="40" dur="166" decel="50000">
                                          <p:stCondLst>
                                            <p:cond delay="676"/>
                                          </p:stCondLst>
                                        </p:cTn>
                                        <p:tgtEl>
                                          <p:spTgt spid="6"/>
                                        </p:tgtEl>
                                      </p:cBhvr>
                                      <p:to x="100000" y="100000"/>
                                    </p:animScale>
                                    <p:animScale>
                                      <p:cBhvr>
                                        <p:cTn id="41" dur="26">
                                          <p:stCondLst>
                                            <p:cond delay="1312"/>
                                          </p:stCondLst>
                                        </p:cTn>
                                        <p:tgtEl>
                                          <p:spTgt spid="6"/>
                                        </p:tgtEl>
                                      </p:cBhvr>
                                      <p:to x="100000" y="80000"/>
                                    </p:animScale>
                                    <p:animScale>
                                      <p:cBhvr>
                                        <p:cTn id="42" dur="166" decel="50000">
                                          <p:stCondLst>
                                            <p:cond delay="1338"/>
                                          </p:stCondLst>
                                        </p:cTn>
                                        <p:tgtEl>
                                          <p:spTgt spid="6"/>
                                        </p:tgtEl>
                                      </p:cBhvr>
                                      <p:to x="100000" y="100000"/>
                                    </p:animScale>
                                    <p:animScale>
                                      <p:cBhvr>
                                        <p:cTn id="43" dur="26">
                                          <p:stCondLst>
                                            <p:cond delay="1642"/>
                                          </p:stCondLst>
                                        </p:cTn>
                                        <p:tgtEl>
                                          <p:spTgt spid="6"/>
                                        </p:tgtEl>
                                      </p:cBhvr>
                                      <p:to x="100000" y="90000"/>
                                    </p:animScale>
                                    <p:animScale>
                                      <p:cBhvr>
                                        <p:cTn id="44" dur="166" decel="50000">
                                          <p:stCondLst>
                                            <p:cond delay="1668"/>
                                          </p:stCondLst>
                                        </p:cTn>
                                        <p:tgtEl>
                                          <p:spTgt spid="6"/>
                                        </p:tgtEl>
                                      </p:cBhvr>
                                      <p:to x="100000" y="100000"/>
                                    </p:animScale>
                                    <p:animScale>
                                      <p:cBhvr>
                                        <p:cTn id="45" dur="26">
                                          <p:stCondLst>
                                            <p:cond delay="1808"/>
                                          </p:stCondLst>
                                        </p:cTn>
                                        <p:tgtEl>
                                          <p:spTgt spid="6"/>
                                        </p:tgtEl>
                                      </p:cBhvr>
                                      <p:to x="100000" y="95000"/>
                                    </p:animScale>
                                    <p:animScale>
                                      <p:cBhvr>
                                        <p:cTn id="46" dur="166" decel="50000">
                                          <p:stCondLst>
                                            <p:cond delay="1834"/>
                                          </p:stCondLst>
                                        </p:cTn>
                                        <p:tgtEl>
                                          <p:spTgt spid="6"/>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2000"/>
                                        <p:tgtEl>
                                          <p:spTgt spid="8"/>
                                        </p:tgtEl>
                                      </p:cBhvr>
                                    </p:animEffect>
                                    <p:anim calcmode="lin" valueType="num">
                                      <p:cBhvr>
                                        <p:cTn id="52" dur="2000" fill="hold"/>
                                        <p:tgtEl>
                                          <p:spTgt spid="8"/>
                                        </p:tgtEl>
                                        <p:attrNameLst>
                                          <p:attrName>style.rotation</p:attrName>
                                        </p:attrNameLst>
                                      </p:cBhvr>
                                      <p:tavLst>
                                        <p:tav tm="0">
                                          <p:val>
                                            <p:fltVal val="720"/>
                                          </p:val>
                                        </p:tav>
                                        <p:tav tm="100000">
                                          <p:val>
                                            <p:fltVal val="0"/>
                                          </p:val>
                                        </p:tav>
                                      </p:tavLst>
                                    </p:anim>
                                    <p:anim calcmode="lin" valueType="num">
                                      <p:cBhvr>
                                        <p:cTn id="53" dur="2000" fill="hold"/>
                                        <p:tgtEl>
                                          <p:spTgt spid="8"/>
                                        </p:tgtEl>
                                        <p:attrNameLst>
                                          <p:attrName>ppt_h</p:attrName>
                                        </p:attrNameLst>
                                      </p:cBhvr>
                                      <p:tavLst>
                                        <p:tav tm="0">
                                          <p:val>
                                            <p:fltVal val="0"/>
                                          </p:val>
                                        </p:tav>
                                        <p:tav tm="100000">
                                          <p:val>
                                            <p:strVal val="#ppt_h"/>
                                          </p:val>
                                        </p:tav>
                                      </p:tavLst>
                                    </p:anim>
                                    <p:anim calcmode="lin" valueType="num">
                                      <p:cBhvr>
                                        <p:cTn id="54"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4" presetClass="entr" presetSubtype="0" accel="100000" fill="hold" grpId="0" nodeType="clickEffect">
                                  <p:stCondLst>
                                    <p:cond delay="0"/>
                                  </p:stCondLst>
                                  <p:childTnLst>
                                    <p:set>
                                      <p:cBhvr>
                                        <p:cTn id="65" dur="1" fill="hold">
                                          <p:stCondLst>
                                            <p:cond delay="0"/>
                                          </p:stCondLst>
                                        </p:cTn>
                                        <p:tgtEl>
                                          <p:spTgt spid="3">
                                            <p:bg/>
                                          </p:spTgt>
                                        </p:tgtEl>
                                        <p:attrNameLst>
                                          <p:attrName>style.visibility</p:attrName>
                                        </p:attrNameLst>
                                      </p:cBhvr>
                                      <p:to>
                                        <p:strVal val="visible"/>
                                      </p:to>
                                    </p:set>
                                    <p:anim calcmode="lin" valueType="num">
                                      <p:cBhvr>
                                        <p:cTn id="66" dur="500" fill="hold"/>
                                        <p:tgtEl>
                                          <p:spTgt spid="3">
                                            <p:bg/>
                                          </p:spTgt>
                                        </p:tgtEl>
                                        <p:attrNameLst>
                                          <p:attrName>ppt_w</p:attrName>
                                        </p:attrNameLst>
                                      </p:cBhvr>
                                      <p:tavLst>
                                        <p:tav tm="0">
                                          <p:val>
                                            <p:strVal val="#ppt_w*0.05"/>
                                          </p:val>
                                        </p:tav>
                                        <p:tav tm="100000">
                                          <p:val>
                                            <p:strVal val="#ppt_w"/>
                                          </p:val>
                                        </p:tav>
                                      </p:tavLst>
                                    </p:anim>
                                    <p:anim calcmode="lin" valueType="num">
                                      <p:cBhvr>
                                        <p:cTn id="67" dur="500" fill="hold"/>
                                        <p:tgtEl>
                                          <p:spTgt spid="3">
                                            <p:bg/>
                                          </p:spTgt>
                                        </p:tgtEl>
                                        <p:attrNameLst>
                                          <p:attrName>ppt_h</p:attrName>
                                        </p:attrNameLst>
                                      </p:cBhvr>
                                      <p:tavLst>
                                        <p:tav tm="0">
                                          <p:val>
                                            <p:strVal val="#ppt_h"/>
                                          </p:val>
                                        </p:tav>
                                        <p:tav tm="100000">
                                          <p:val>
                                            <p:strVal val="#ppt_h"/>
                                          </p:val>
                                        </p:tav>
                                      </p:tavLst>
                                    </p:anim>
                                    <p:anim calcmode="lin" valueType="num">
                                      <p:cBhvr>
                                        <p:cTn id="68" dur="500" fill="hold"/>
                                        <p:tgtEl>
                                          <p:spTgt spid="3">
                                            <p:bg/>
                                          </p:spTgt>
                                        </p:tgtEl>
                                        <p:attrNameLst>
                                          <p:attrName>ppt_x</p:attrName>
                                        </p:attrNameLst>
                                      </p:cBhvr>
                                      <p:tavLst>
                                        <p:tav tm="0">
                                          <p:val>
                                            <p:strVal val="#ppt_x-.2"/>
                                          </p:val>
                                        </p:tav>
                                        <p:tav tm="100000">
                                          <p:val>
                                            <p:strVal val="#ppt_x"/>
                                          </p:val>
                                        </p:tav>
                                      </p:tavLst>
                                    </p:anim>
                                    <p:anim calcmode="lin" valueType="num">
                                      <p:cBhvr>
                                        <p:cTn id="69" dur="500" fill="hold"/>
                                        <p:tgtEl>
                                          <p:spTgt spid="3">
                                            <p:bg/>
                                          </p:spTgt>
                                        </p:tgtEl>
                                        <p:attrNameLst>
                                          <p:attrName>ppt_y</p:attrName>
                                        </p:attrNameLst>
                                      </p:cBhvr>
                                      <p:tavLst>
                                        <p:tav tm="0">
                                          <p:val>
                                            <p:strVal val="#ppt_y"/>
                                          </p:val>
                                        </p:tav>
                                        <p:tav tm="100000">
                                          <p:val>
                                            <p:strVal val="#ppt_y"/>
                                          </p:val>
                                        </p:tav>
                                      </p:tavLst>
                                    </p:anim>
                                    <p:animEffect transition="in" filter="fade">
                                      <p:cBhvr>
                                        <p:cTn id="70" dur="500"/>
                                        <p:tgtEl>
                                          <p:spTgt spid="3">
                                            <p:bg/>
                                          </p:spTgt>
                                        </p:tgtEl>
                                      </p:cBhvr>
                                    </p:animEffect>
                                  </p:childTnLst>
                                </p:cTn>
                              </p:par>
                              <p:par>
                                <p:cTn id="71" presetID="54" presetClass="entr" presetSubtype="0" accel="100000" fill="hold" grpId="0" nodeType="withEffect">
                                  <p:stCondLst>
                                    <p:cond delay="0"/>
                                  </p:stCondLst>
                                  <p:childTnLst>
                                    <p:set>
                                      <p:cBhvr>
                                        <p:cTn id="72" dur="1" fill="hold">
                                          <p:stCondLst>
                                            <p:cond delay="0"/>
                                          </p:stCondLst>
                                        </p:cTn>
                                        <p:tgtEl>
                                          <p:spTgt spid="3">
                                            <p:txEl>
                                              <p:pRg st="0" end="0"/>
                                            </p:txEl>
                                          </p:spTgt>
                                        </p:tgtEl>
                                        <p:attrNameLst>
                                          <p:attrName>style.visibility</p:attrName>
                                        </p:attrNameLst>
                                      </p:cBhvr>
                                      <p:to>
                                        <p:strVal val="visible"/>
                                      </p:to>
                                    </p:set>
                                    <p:anim calcmode="lin" valueType="num">
                                      <p:cBhvr>
                                        <p:cTn id="73"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74"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75"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76"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77" dur="500"/>
                                        <p:tgtEl>
                                          <p:spTgt spid="3">
                                            <p:txEl>
                                              <p:pRg st="0" end="0"/>
                                            </p:txEl>
                                          </p:spTgt>
                                        </p:tgtEl>
                                      </p:cBhvr>
                                    </p:animEffect>
                                  </p:childTnLst>
                                </p:cTn>
                              </p:par>
                              <p:par>
                                <p:cTn id="78" presetID="54" presetClass="entr" presetSubtype="0" accel="100000" fill="hold"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strVal val="#ppt_w*0.05"/>
                                          </p:val>
                                        </p:tav>
                                        <p:tav tm="100000">
                                          <p:val>
                                            <p:strVal val="#ppt_w"/>
                                          </p:val>
                                        </p:tav>
                                      </p:tavLst>
                                    </p:anim>
                                    <p:anim calcmode="lin" valueType="num">
                                      <p:cBhvr>
                                        <p:cTn id="81" dur="500" fill="hold"/>
                                        <p:tgtEl>
                                          <p:spTgt spid="16"/>
                                        </p:tgtEl>
                                        <p:attrNameLst>
                                          <p:attrName>ppt_h</p:attrName>
                                        </p:attrNameLst>
                                      </p:cBhvr>
                                      <p:tavLst>
                                        <p:tav tm="0">
                                          <p:val>
                                            <p:strVal val="#ppt_h"/>
                                          </p:val>
                                        </p:tav>
                                        <p:tav tm="100000">
                                          <p:val>
                                            <p:strVal val="#ppt_h"/>
                                          </p:val>
                                        </p:tav>
                                      </p:tavLst>
                                    </p:anim>
                                    <p:anim calcmode="lin" valueType="num">
                                      <p:cBhvr>
                                        <p:cTn id="82" dur="500" fill="hold"/>
                                        <p:tgtEl>
                                          <p:spTgt spid="16"/>
                                        </p:tgtEl>
                                        <p:attrNameLst>
                                          <p:attrName>ppt_x</p:attrName>
                                        </p:attrNameLst>
                                      </p:cBhvr>
                                      <p:tavLst>
                                        <p:tav tm="0">
                                          <p:val>
                                            <p:strVal val="#ppt_x-.2"/>
                                          </p:val>
                                        </p:tav>
                                        <p:tav tm="100000">
                                          <p:val>
                                            <p:strVal val="#ppt_x"/>
                                          </p:val>
                                        </p:tav>
                                      </p:tavLst>
                                    </p:anim>
                                    <p:anim calcmode="lin" valueType="num">
                                      <p:cBhvr>
                                        <p:cTn id="83" dur="500" fill="hold"/>
                                        <p:tgtEl>
                                          <p:spTgt spid="16"/>
                                        </p:tgtEl>
                                        <p:attrNameLst>
                                          <p:attrName>ppt_y</p:attrName>
                                        </p:attrNameLst>
                                      </p:cBhvr>
                                      <p:tavLst>
                                        <p:tav tm="0">
                                          <p:val>
                                            <p:strVal val="#ppt_y"/>
                                          </p:val>
                                        </p:tav>
                                        <p:tav tm="100000">
                                          <p:val>
                                            <p:strVal val="#ppt_y"/>
                                          </p:val>
                                        </p:tav>
                                      </p:tavLst>
                                    </p:anim>
                                    <p:animEffect transition="in" filter="fade">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wipe(down)">
                                      <p:cBhvr>
                                        <p:cTn id="89" dur="580">
                                          <p:stCondLst>
                                            <p:cond delay="0"/>
                                          </p:stCondLst>
                                        </p:cTn>
                                        <p:tgtEl>
                                          <p:spTgt spid="10"/>
                                        </p:tgtEl>
                                      </p:cBhvr>
                                    </p:animEffect>
                                    <p:anim calcmode="lin" valueType="num">
                                      <p:cBhvr>
                                        <p:cTn id="9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5" dur="26">
                                          <p:stCondLst>
                                            <p:cond delay="650"/>
                                          </p:stCondLst>
                                        </p:cTn>
                                        <p:tgtEl>
                                          <p:spTgt spid="10"/>
                                        </p:tgtEl>
                                      </p:cBhvr>
                                      <p:to x="100000" y="60000"/>
                                    </p:animScale>
                                    <p:animScale>
                                      <p:cBhvr>
                                        <p:cTn id="96" dur="166" decel="50000">
                                          <p:stCondLst>
                                            <p:cond delay="676"/>
                                          </p:stCondLst>
                                        </p:cTn>
                                        <p:tgtEl>
                                          <p:spTgt spid="10"/>
                                        </p:tgtEl>
                                      </p:cBhvr>
                                      <p:to x="100000" y="100000"/>
                                    </p:animScale>
                                    <p:animScale>
                                      <p:cBhvr>
                                        <p:cTn id="97" dur="26">
                                          <p:stCondLst>
                                            <p:cond delay="1312"/>
                                          </p:stCondLst>
                                        </p:cTn>
                                        <p:tgtEl>
                                          <p:spTgt spid="10"/>
                                        </p:tgtEl>
                                      </p:cBhvr>
                                      <p:to x="100000" y="80000"/>
                                    </p:animScale>
                                    <p:animScale>
                                      <p:cBhvr>
                                        <p:cTn id="98" dur="166" decel="50000">
                                          <p:stCondLst>
                                            <p:cond delay="1338"/>
                                          </p:stCondLst>
                                        </p:cTn>
                                        <p:tgtEl>
                                          <p:spTgt spid="10"/>
                                        </p:tgtEl>
                                      </p:cBhvr>
                                      <p:to x="100000" y="100000"/>
                                    </p:animScale>
                                    <p:animScale>
                                      <p:cBhvr>
                                        <p:cTn id="99" dur="26">
                                          <p:stCondLst>
                                            <p:cond delay="1642"/>
                                          </p:stCondLst>
                                        </p:cTn>
                                        <p:tgtEl>
                                          <p:spTgt spid="10"/>
                                        </p:tgtEl>
                                      </p:cBhvr>
                                      <p:to x="100000" y="90000"/>
                                    </p:animScale>
                                    <p:animScale>
                                      <p:cBhvr>
                                        <p:cTn id="100" dur="166" decel="50000">
                                          <p:stCondLst>
                                            <p:cond delay="1668"/>
                                          </p:stCondLst>
                                        </p:cTn>
                                        <p:tgtEl>
                                          <p:spTgt spid="10"/>
                                        </p:tgtEl>
                                      </p:cBhvr>
                                      <p:to x="100000" y="100000"/>
                                    </p:animScale>
                                    <p:animScale>
                                      <p:cBhvr>
                                        <p:cTn id="101" dur="26">
                                          <p:stCondLst>
                                            <p:cond delay="1808"/>
                                          </p:stCondLst>
                                        </p:cTn>
                                        <p:tgtEl>
                                          <p:spTgt spid="10"/>
                                        </p:tgtEl>
                                      </p:cBhvr>
                                      <p:to x="100000" y="95000"/>
                                    </p:animScale>
                                    <p:animScale>
                                      <p:cBhvr>
                                        <p:cTn id="102" dur="166" decel="50000">
                                          <p:stCondLst>
                                            <p:cond delay="1834"/>
                                          </p:stCondLst>
                                        </p:cTn>
                                        <p:tgtEl>
                                          <p:spTgt spid="10"/>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wipe(down)">
                                      <p:cBhvr>
                                        <p:cTn id="105" dur="580">
                                          <p:stCondLst>
                                            <p:cond delay="0"/>
                                          </p:stCondLst>
                                        </p:cTn>
                                        <p:tgtEl>
                                          <p:spTgt spid="17"/>
                                        </p:tgtEl>
                                      </p:cBhvr>
                                    </p:animEffect>
                                    <p:anim calcmode="lin" valueType="num">
                                      <p:cBhvr>
                                        <p:cTn id="10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1" dur="26">
                                          <p:stCondLst>
                                            <p:cond delay="650"/>
                                          </p:stCondLst>
                                        </p:cTn>
                                        <p:tgtEl>
                                          <p:spTgt spid="17"/>
                                        </p:tgtEl>
                                      </p:cBhvr>
                                      <p:to x="100000" y="60000"/>
                                    </p:animScale>
                                    <p:animScale>
                                      <p:cBhvr>
                                        <p:cTn id="112" dur="166" decel="50000">
                                          <p:stCondLst>
                                            <p:cond delay="676"/>
                                          </p:stCondLst>
                                        </p:cTn>
                                        <p:tgtEl>
                                          <p:spTgt spid="17"/>
                                        </p:tgtEl>
                                      </p:cBhvr>
                                      <p:to x="100000" y="100000"/>
                                    </p:animScale>
                                    <p:animScale>
                                      <p:cBhvr>
                                        <p:cTn id="113" dur="26">
                                          <p:stCondLst>
                                            <p:cond delay="1312"/>
                                          </p:stCondLst>
                                        </p:cTn>
                                        <p:tgtEl>
                                          <p:spTgt spid="17"/>
                                        </p:tgtEl>
                                      </p:cBhvr>
                                      <p:to x="100000" y="80000"/>
                                    </p:animScale>
                                    <p:animScale>
                                      <p:cBhvr>
                                        <p:cTn id="114" dur="166" decel="50000">
                                          <p:stCondLst>
                                            <p:cond delay="1338"/>
                                          </p:stCondLst>
                                        </p:cTn>
                                        <p:tgtEl>
                                          <p:spTgt spid="17"/>
                                        </p:tgtEl>
                                      </p:cBhvr>
                                      <p:to x="100000" y="100000"/>
                                    </p:animScale>
                                    <p:animScale>
                                      <p:cBhvr>
                                        <p:cTn id="115" dur="26">
                                          <p:stCondLst>
                                            <p:cond delay="1642"/>
                                          </p:stCondLst>
                                        </p:cTn>
                                        <p:tgtEl>
                                          <p:spTgt spid="17"/>
                                        </p:tgtEl>
                                      </p:cBhvr>
                                      <p:to x="100000" y="90000"/>
                                    </p:animScale>
                                    <p:animScale>
                                      <p:cBhvr>
                                        <p:cTn id="116" dur="166" decel="50000">
                                          <p:stCondLst>
                                            <p:cond delay="1668"/>
                                          </p:stCondLst>
                                        </p:cTn>
                                        <p:tgtEl>
                                          <p:spTgt spid="17"/>
                                        </p:tgtEl>
                                      </p:cBhvr>
                                      <p:to x="100000" y="100000"/>
                                    </p:animScale>
                                    <p:animScale>
                                      <p:cBhvr>
                                        <p:cTn id="117" dur="26">
                                          <p:stCondLst>
                                            <p:cond delay="1808"/>
                                          </p:stCondLst>
                                        </p:cTn>
                                        <p:tgtEl>
                                          <p:spTgt spid="17"/>
                                        </p:tgtEl>
                                      </p:cBhvr>
                                      <p:to x="100000" y="95000"/>
                                    </p:animScale>
                                    <p:animScale>
                                      <p:cBhvr>
                                        <p:cTn id="118" dur="166" decel="50000">
                                          <p:stCondLst>
                                            <p:cond delay="1834"/>
                                          </p:stCondLst>
                                        </p:cTn>
                                        <p:tgtEl>
                                          <p:spTgt spid="17"/>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35" presetClass="entr" presetSubtype="0" fill="hold" grpId="0" nodeType="click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2000"/>
                                        <p:tgtEl>
                                          <p:spTgt spid="11"/>
                                        </p:tgtEl>
                                      </p:cBhvr>
                                    </p:animEffect>
                                    <p:anim calcmode="lin" valueType="num">
                                      <p:cBhvr>
                                        <p:cTn id="124" dur="2000" fill="hold"/>
                                        <p:tgtEl>
                                          <p:spTgt spid="11"/>
                                        </p:tgtEl>
                                        <p:attrNameLst>
                                          <p:attrName>style.rotation</p:attrName>
                                        </p:attrNameLst>
                                      </p:cBhvr>
                                      <p:tavLst>
                                        <p:tav tm="0">
                                          <p:val>
                                            <p:fltVal val="720"/>
                                          </p:val>
                                        </p:tav>
                                        <p:tav tm="100000">
                                          <p:val>
                                            <p:fltVal val="0"/>
                                          </p:val>
                                        </p:tav>
                                      </p:tavLst>
                                    </p:anim>
                                    <p:anim calcmode="lin" valueType="num">
                                      <p:cBhvr>
                                        <p:cTn id="125" dur="2000" fill="hold"/>
                                        <p:tgtEl>
                                          <p:spTgt spid="11"/>
                                        </p:tgtEl>
                                        <p:attrNameLst>
                                          <p:attrName>ppt_h</p:attrName>
                                        </p:attrNameLst>
                                      </p:cBhvr>
                                      <p:tavLst>
                                        <p:tav tm="0">
                                          <p:val>
                                            <p:fltVal val="0"/>
                                          </p:val>
                                        </p:tav>
                                        <p:tav tm="100000">
                                          <p:val>
                                            <p:strVal val="#ppt_h"/>
                                          </p:val>
                                        </p:tav>
                                      </p:tavLst>
                                    </p:anim>
                                    <p:anim calcmode="lin" valueType="num">
                                      <p:cBhvr>
                                        <p:cTn id="126"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5" grpId="0"/>
      <p:bldP spid="6" grpId="0"/>
      <p:bldP spid="8" grpId="0" animBg="1"/>
      <p:bldP spid="9" grpId="1"/>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a:xfrm>
            <a:off x="928662" y="285728"/>
            <a:ext cx="7329510" cy="796908"/>
          </a:xfrm>
        </p:spPr>
        <p:style>
          <a:lnRef idx="2">
            <a:schemeClr val="accent2"/>
          </a:lnRef>
          <a:fillRef idx="1">
            <a:schemeClr val="lt1"/>
          </a:fillRef>
          <a:effectRef idx="0">
            <a:schemeClr val="accent2"/>
          </a:effectRef>
          <a:fontRef idx="minor">
            <a:schemeClr val="dk1"/>
          </a:fontRef>
        </p:style>
        <p:txBody>
          <a:bodyPr/>
          <a:lstStyle/>
          <a:p>
            <a:r>
              <a:rPr lang="es-ES" dirty="0" smtClean="0"/>
              <a:t>NOCION DE GLOBALIZACION</a:t>
            </a:r>
            <a:endParaRPr lang="es-ES" dirty="0"/>
          </a:p>
        </p:txBody>
      </p:sp>
      <p:sp>
        <p:nvSpPr>
          <p:cNvPr id="6" name="5 Marcador de contenido"/>
          <p:cNvSpPr>
            <a:spLocks noGrp="1"/>
          </p:cNvSpPr>
          <p:nvPr>
            <p:ph sz="half" idx="1"/>
          </p:nvPr>
        </p:nvSpPr>
        <p:spPr>
          <a:xfrm>
            <a:off x="357158" y="2000241"/>
            <a:ext cx="4038600" cy="2940928"/>
          </a:xfrm>
        </p:spPr>
        <p:style>
          <a:lnRef idx="2">
            <a:schemeClr val="accent6"/>
          </a:lnRef>
          <a:fillRef idx="1">
            <a:schemeClr val="lt1"/>
          </a:fillRef>
          <a:effectRef idx="0">
            <a:schemeClr val="accent6"/>
          </a:effectRef>
          <a:fontRef idx="minor">
            <a:schemeClr val="dk1"/>
          </a:fontRef>
        </p:style>
        <p:txBody>
          <a:bodyPr>
            <a:normAutofit/>
          </a:bodyPr>
          <a:lstStyle/>
          <a:p>
            <a:pPr marL="0" indent="0" algn="ctr">
              <a:buNone/>
            </a:pPr>
            <a:r>
              <a:rPr lang="es-MX" sz="2400" dirty="0">
                <a:latin typeface="Franklin Gothic Medium" pitchFamily="34" charset="0"/>
              </a:rPr>
              <a:t>-</a:t>
            </a:r>
            <a:r>
              <a:rPr lang="es-MX" sz="2400" dirty="0" smtClean="0">
                <a:latin typeface="Franklin Gothic Medium" pitchFamily="34" charset="0"/>
              </a:rPr>
              <a:t>EL ORIGEN DEL VOCABLO DELATA EN LOS PRINCIPIOS DEL SIGLO XIX Y XX.</a:t>
            </a:r>
          </a:p>
          <a:p>
            <a:pPr marL="0" indent="0" algn="ctr">
              <a:buNone/>
            </a:pPr>
            <a:endParaRPr lang="es-MX" sz="2400" dirty="0" smtClean="0">
              <a:latin typeface="Franklin Gothic Medium" pitchFamily="34" charset="0"/>
            </a:endParaRPr>
          </a:p>
          <a:p>
            <a:pPr marL="0" indent="0" algn="ctr">
              <a:buNone/>
            </a:pPr>
            <a:r>
              <a:rPr lang="es-MX" sz="2400" dirty="0" smtClean="0">
                <a:latin typeface="Franklin Gothic Medium" pitchFamily="34" charset="0"/>
              </a:rPr>
              <a:t>- EN LOS AÑOS OCHENTA ES CUANDO APARECE EN LAS CIENCIAS SOCIALES</a:t>
            </a:r>
          </a:p>
          <a:p>
            <a:pPr marL="0" indent="0">
              <a:buNone/>
            </a:pPr>
            <a:endParaRPr lang="es-MX" dirty="0" smtClean="0"/>
          </a:p>
        </p:txBody>
      </p:sp>
      <p:sp>
        <p:nvSpPr>
          <p:cNvPr id="7" name="6 Marcador de contenido"/>
          <p:cNvSpPr>
            <a:spLocks noGrp="1"/>
          </p:cNvSpPr>
          <p:nvPr>
            <p:ph sz="half" idx="2"/>
          </p:nvPr>
        </p:nvSpPr>
        <p:spPr/>
        <p:txBody>
          <a:bodyPr>
            <a:normAutofit/>
          </a:bodyPr>
          <a:lstStyle/>
          <a:p>
            <a:endParaRPr lang="es-E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1340768"/>
            <a:ext cx="4287074" cy="4864993"/>
          </a:xfrm>
          <a:prstGeom prst="rect">
            <a:avLst/>
          </a:prstGeom>
          <a:noFill/>
          <a:ln w="28575">
            <a:solidFill>
              <a:srgbClr val="FFC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175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anim calcmode="lin" valueType="num">
                                      <p:cBhvr>
                                        <p:cTn id="8" dur="2000" fill="hold"/>
                                        <p:tgtEl>
                                          <p:spTgt spid="6">
                                            <p:bg/>
                                          </p:spTgt>
                                        </p:tgtEl>
                                        <p:attrNameLst>
                                          <p:attrName>ppt_x</p:attrName>
                                        </p:attrNameLst>
                                      </p:cBhvr>
                                      <p:tavLst>
                                        <p:tav tm="0">
                                          <p:val>
                                            <p:strVal val="#ppt_x"/>
                                          </p:val>
                                        </p:tav>
                                        <p:tav tm="100000">
                                          <p:val>
                                            <p:strVal val="#ppt_x"/>
                                          </p:val>
                                        </p:tav>
                                      </p:tavLst>
                                    </p:anim>
                                    <p:anim calcmode="lin" valueType="num">
                                      <p:cBhvr>
                                        <p:cTn id="9" dur="1800" decel="100000" fill="hold"/>
                                        <p:tgtEl>
                                          <p:spTgt spid="6">
                                            <p:bg/>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6">
                                            <p:bg/>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anim calcmode="lin" valueType="num">
                                      <p:cBhvr>
                                        <p:cTn id="16"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2000"/>
                                        <p:tgtEl>
                                          <p:spTgt spid="6">
                                            <p:txEl>
                                              <p:pRg st="2" end="2"/>
                                            </p:txEl>
                                          </p:spTgt>
                                        </p:tgtEl>
                                      </p:cBhvr>
                                    </p:animEffect>
                                    <p:anim calcmode="lin" valueType="num">
                                      <p:cBhvr>
                                        <p:cTn id="24"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6">
                                            <p:txEl>
                                              <p:pRg st="2" end="2"/>
                                            </p:txEl>
                                          </p:spTgt>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1000"/>
                                        <p:tgtEl>
                                          <p:spTgt spid="1026"/>
                                        </p:tgtEl>
                                      </p:cBhvr>
                                    </p:animEffect>
                                    <p:anim calcmode="lin" valueType="num">
                                      <p:cBhvr>
                                        <p:cTn id="30" dur="1000" fill="hold"/>
                                        <p:tgtEl>
                                          <p:spTgt spid="1026"/>
                                        </p:tgtEl>
                                        <p:attrNameLst>
                                          <p:attrName>ppt_x</p:attrName>
                                        </p:attrNameLst>
                                      </p:cBhvr>
                                      <p:tavLst>
                                        <p:tav tm="0">
                                          <p:val>
                                            <p:strVal val="#ppt_x"/>
                                          </p:val>
                                        </p:tav>
                                        <p:tav tm="100000">
                                          <p:val>
                                            <p:strVal val="#ppt_x"/>
                                          </p:val>
                                        </p:tav>
                                      </p:tavLst>
                                    </p:anim>
                                    <p:anim calcmode="lin" valueType="num">
                                      <p:cBhvr>
                                        <p:cTn id="31" dur="900" decel="100000" fill="hold"/>
                                        <p:tgtEl>
                                          <p:spTgt spid="102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t="-13000" r="-11000" b="-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style>
          <a:lnRef idx="1">
            <a:schemeClr val="accent3"/>
          </a:lnRef>
          <a:fillRef idx="2">
            <a:schemeClr val="accent3"/>
          </a:fillRef>
          <a:effectRef idx="1">
            <a:schemeClr val="accent3"/>
          </a:effectRef>
          <a:fontRef idx="minor">
            <a:schemeClr val="dk1"/>
          </a:fontRef>
        </p:style>
        <p:txBody>
          <a:bodyPr/>
          <a:lstStyle/>
          <a:p>
            <a:r>
              <a:rPr lang="es-ES" dirty="0" smtClean="0"/>
              <a:t>CRITERIOS DE LA GLOBALIZACION</a:t>
            </a:r>
            <a:endParaRPr lang="es-ES" dirty="0"/>
          </a:p>
        </p:txBody>
      </p:sp>
      <p:sp>
        <p:nvSpPr>
          <p:cNvPr id="3" name="2 Marcador de contenido"/>
          <p:cNvSpPr>
            <a:spLocks noGrp="1"/>
          </p:cNvSpPr>
          <p:nvPr>
            <p:ph sz="half" idx="1"/>
          </p:nvPr>
        </p:nvSpPr>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algn="ctr"/>
            <a:r>
              <a:rPr lang="es-ES" dirty="0" smtClean="0">
                <a:latin typeface="Franklin Gothic Medium" pitchFamily="34" charset="0"/>
              </a:rPr>
              <a:t>LA ACCION SOCIAL A DISTANCIA</a:t>
            </a:r>
          </a:p>
          <a:p>
            <a:pPr algn="ctr"/>
            <a:endParaRPr lang="es-ES" dirty="0">
              <a:latin typeface="Franklin Gothic Medium" pitchFamily="34" charset="0"/>
            </a:endParaRPr>
          </a:p>
          <a:p>
            <a:pPr algn="ctr"/>
            <a:r>
              <a:rPr lang="es-ES" dirty="0" smtClean="0">
                <a:latin typeface="Franklin Gothic Medium" pitchFamily="34" charset="0"/>
              </a:rPr>
              <a:t>LA COMPRENSION TIEMPO-ESPACIO</a:t>
            </a:r>
          </a:p>
          <a:p>
            <a:pPr algn="ctr"/>
            <a:endParaRPr lang="es-ES" dirty="0">
              <a:latin typeface="Franklin Gothic Medium" pitchFamily="34" charset="0"/>
            </a:endParaRPr>
          </a:p>
          <a:p>
            <a:pPr algn="ctr"/>
            <a:r>
              <a:rPr lang="es-ES" dirty="0" smtClean="0">
                <a:latin typeface="Franklin Gothic Medium" pitchFamily="34" charset="0"/>
              </a:rPr>
              <a:t>ACELERACION DE LA INTERDEPENDENCIA</a:t>
            </a:r>
          </a:p>
          <a:p>
            <a:pPr algn="ctr"/>
            <a:endParaRPr lang="es-ES" dirty="0">
              <a:latin typeface="Franklin Gothic Medium" pitchFamily="34" charset="0"/>
            </a:endParaRPr>
          </a:p>
          <a:p>
            <a:pPr algn="ctr"/>
            <a:r>
              <a:rPr lang="es-ES" dirty="0" smtClean="0">
                <a:latin typeface="Franklin Gothic Medium" pitchFamily="34" charset="0"/>
              </a:rPr>
              <a:t>ENCONGIMIENTO DE FRONTERAS</a:t>
            </a:r>
            <a:endParaRPr lang="es-ES" dirty="0">
              <a:latin typeface="Franklin Gothic Medium" pitchFamily="34" charset="0"/>
            </a:endParaRPr>
          </a:p>
          <a:p>
            <a:endParaRPr lang="es-ES"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3438" y="1602782"/>
            <a:ext cx="4105026" cy="4346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1497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Effect transition="in" filter="fade">
                                      <p:cBhvr>
                                        <p:cTn id="9" dur="1000"/>
                                        <p:tgtEl>
                                          <p:spTgt spid="205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fltVal val="0"/>
                                          </p:val>
                                        </p:tav>
                                        <p:tav tm="100000">
                                          <p:val>
                                            <p:strVal val="#ppt_w"/>
                                          </p:val>
                                        </p:tav>
                                      </p:tavLst>
                                    </p:anim>
                                    <p:anim calcmode="lin" valueType="num">
                                      <p:cBhvr>
                                        <p:cTn id="13" dur="1000" fill="hold"/>
                                        <p:tgtEl>
                                          <p:spTgt spid="3">
                                            <p:bg/>
                                          </p:spTgt>
                                        </p:tgtEl>
                                        <p:attrNameLst>
                                          <p:attrName>ppt_h</p:attrName>
                                        </p:attrNameLst>
                                      </p:cBhvr>
                                      <p:tavLst>
                                        <p:tav tm="0">
                                          <p:val>
                                            <p:fltVal val="0"/>
                                          </p:val>
                                        </p:tav>
                                        <p:tav tm="100000">
                                          <p:val>
                                            <p:strVal val="#ppt_h"/>
                                          </p:val>
                                        </p:tav>
                                      </p:tavLst>
                                    </p:anim>
                                    <p:animEffect transition="in" filter="fade">
                                      <p:cBhvr>
                                        <p:cTn id="14" dur="1000"/>
                                        <p:tgtEl>
                                          <p:spTgt spid="3">
                                            <p:bg/>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1000"/>
                                        <p:tgtEl>
                                          <p:spTgt spid="3">
                                            <p:txEl>
                                              <p:pRg st="0" end="0"/>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1000"/>
                                        <p:tgtEl>
                                          <p:spTgt spid="3">
                                            <p:txEl>
                                              <p:pRg st="2" end="2"/>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1000"/>
                                        <p:tgtEl>
                                          <p:spTgt spid="3">
                                            <p:txEl>
                                              <p:pRg st="4" end="4"/>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1000"/>
            <a:lum/>
          </a:blip>
          <a:srcRect/>
          <a:stretch>
            <a:fillRect/>
          </a:stretch>
        </a:blipFill>
        <a:effectLst/>
      </p:bgPr>
    </p:bg>
    <p:spTree>
      <p:nvGrpSpPr>
        <p:cNvPr id="1" name=""/>
        <p:cNvGrpSpPr/>
        <p:nvPr/>
      </p:nvGrpSpPr>
      <p:grpSpPr>
        <a:xfrm>
          <a:off x="0" y="0"/>
          <a:ext cx="0" cy="0"/>
          <a:chOff x="0" y="0"/>
          <a:chExt cx="0" cy="0"/>
        </a:xfrm>
      </p:grpSpPr>
      <p:sp>
        <p:nvSpPr>
          <p:cNvPr id="10" name="9 Flecha abajo"/>
          <p:cNvSpPr/>
          <p:nvPr/>
        </p:nvSpPr>
        <p:spPr>
          <a:xfrm>
            <a:off x="5292080" y="3068960"/>
            <a:ext cx="422928" cy="574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Flecha abajo"/>
          <p:cNvSpPr/>
          <p:nvPr/>
        </p:nvSpPr>
        <p:spPr>
          <a:xfrm>
            <a:off x="6572264" y="1857364"/>
            <a:ext cx="357190"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Flecha derecha"/>
          <p:cNvSpPr/>
          <p:nvPr/>
        </p:nvSpPr>
        <p:spPr>
          <a:xfrm>
            <a:off x="3714744" y="1500174"/>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ctrTitle"/>
          </p:nvPr>
        </p:nvSpPr>
        <p:spPr>
          <a:xfrm>
            <a:off x="1403648" y="1"/>
            <a:ext cx="6336704" cy="642917"/>
          </a:xfrm>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ustralian Sunrise"/>
              </a:rPr>
              <a:t>Noción de continuidad</a:t>
            </a:r>
            <a:endParaRPr lang="es-MX"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ustralian Sunrise"/>
            </a:endParaRPr>
          </a:p>
        </p:txBody>
      </p:sp>
      <p:sp>
        <p:nvSpPr>
          <p:cNvPr id="3" name="2 Subtítulo"/>
          <p:cNvSpPr>
            <a:spLocks noGrp="1"/>
          </p:cNvSpPr>
          <p:nvPr>
            <p:ph type="subTitle" idx="1"/>
          </p:nvPr>
        </p:nvSpPr>
        <p:spPr>
          <a:xfrm>
            <a:off x="0" y="928670"/>
            <a:ext cx="3818134" cy="2376264"/>
          </a:xfrm>
          <a:solidFill>
            <a:schemeClr val="tx2">
              <a:lumMod val="20000"/>
              <a:lumOff val="80000"/>
            </a:schemeClr>
          </a:solidFill>
          <a:ln w="19050">
            <a:solidFill>
              <a:srgbClr val="0070C0"/>
            </a:solidFill>
          </a:ln>
        </p:spPr>
        <p:txBody>
          <a:bodyPr>
            <a:normAutofit fontScale="92500" lnSpcReduction="10000"/>
          </a:bodyPr>
          <a:lstStyle/>
          <a:p>
            <a:r>
              <a:rPr lang="es-MX" sz="1800" b="1" dirty="0" smtClean="0">
                <a:solidFill>
                  <a:schemeClr val="tx1"/>
                </a:solidFill>
                <a:latin typeface="Franklin Gothic Medium" pitchFamily="34" charset="0"/>
              </a:rPr>
              <a:t>La idea de proceso físico</a:t>
            </a:r>
            <a:r>
              <a:rPr lang="es-MX" sz="1800" b="1" dirty="0" smtClean="0">
                <a:solidFill>
                  <a:schemeClr val="tx1"/>
                </a:solidFill>
                <a:latin typeface="Franklin Gothic Medium" pitchFamily="34" charset="0"/>
                <a:sym typeface="Wingdings" pitchFamily="2" charset="2"/>
              </a:rPr>
              <a:t> </a:t>
            </a:r>
          </a:p>
          <a:p>
            <a:r>
              <a:rPr lang="es-MX" sz="1800" dirty="0" smtClean="0">
                <a:solidFill>
                  <a:schemeClr val="tx1"/>
                </a:solidFill>
                <a:latin typeface="Franklin Gothic Medium" pitchFamily="34" charset="0"/>
                <a:sym typeface="Wingdings" pitchFamily="2" charset="2"/>
              </a:rPr>
              <a:t>R</a:t>
            </a:r>
            <a:r>
              <a:rPr lang="es-MX" sz="1800" dirty="0" smtClean="0">
                <a:solidFill>
                  <a:schemeClr val="tx1"/>
                </a:solidFill>
                <a:latin typeface="Franklin Gothic Medium" pitchFamily="34" charset="0"/>
              </a:rPr>
              <a:t>elaciones entre:</a:t>
            </a:r>
          </a:p>
          <a:p>
            <a:r>
              <a:rPr lang="es-MX" sz="1800" dirty="0" smtClean="0">
                <a:solidFill>
                  <a:schemeClr val="tx1"/>
                </a:solidFill>
                <a:latin typeface="Franklin Gothic Medium" pitchFamily="34" charset="0"/>
              </a:rPr>
              <a:t>espacio físico y actividades humanas</a:t>
            </a:r>
          </a:p>
          <a:p>
            <a:r>
              <a:rPr lang="es-MX" sz="1800" dirty="0" smtClean="0">
                <a:solidFill>
                  <a:schemeClr val="tx1"/>
                </a:solidFill>
                <a:latin typeface="Franklin Gothic Medium" pitchFamily="34" charset="0"/>
              </a:rPr>
              <a:t> antes y ahora,</a:t>
            </a:r>
          </a:p>
          <a:p>
            <a:r>
              <a:rPr lang="es-MX" sz="1800" dirty="0" smtClean="0">
                <a:solidFill>
                  <a:schemeClr val="tx1"/>
                </a:solidFill>
                <a:latin typeface="Franklin Gothic Medium" pitchFamily="34" charset="0"/>
              </a:rPr>
              <a:t> continuidad y cambio </a:t>
            </a:r>
          </a:p>
          <a:p>
            <a:r>
              <a:rPr lang="es-MX" sz="1800" dirty="0" smtClean="0">
                <a:solidFill>
                  <a:schemeClr val="tx1"/>
                </a:solidFill>
                <a:latin typeface="Franklin Gothic Medium" pitchFamily="34" charset="0"/>
              </a:rPr>
              <a:t>semejanzas y diferencias </a:t>
            </a:r>
          </a:p>
          <a:p>
            <a:r>
              <a:rPr lang="es-MX" sz="1800" dirty="0" smtClean="0">
                <a:solidFill>
                  <a:schemeClr val="tx1"/>
                </a:solidFill>
                <a:latin typeface="Franklin Gothic Medium" pitchFamily="34" charset="0"/>
              </a:rPr>
              <a:t>consenso y conflicto,</a:t>
            </a:r>
          </a:p>
          <a:p>
            <a:r>
              <a:rPr lang="es-MX" sz="1800" dirty="0" smtClean="0">
                <a:solidFill>
                  <a:schemeClr val="tx1"/>
                </a:solidFill>
                <a:latin typeface="Franklin Gothic Medium" pitchFamily="34" charset="0"/>
              </a:rPr>
              <a:t>progreso y regresión.</a:t>
            </a:r>
          </a:p>
          <a:p>
            <a:endParaRPr lang="es-MX" sz="1600" dirty="0">
              <a:solidFill>
                <a:schemeClr val="tx1"/>
              </a:solidFill>
            </a:endParaRPr>
          </a:p>
        </p:txBody>
      </p:sp>
      <p:sp>
        <p:nvSpPr>
          <p:cNvPr id="5" name="2 Subtítulo"/>
          <p:cNvSpPr txBox="1">
            <a:spLocks/>
          </p:cNvSpPr>
          <p:nvPr/>
        </p:nvSpPr>
        <p:spPr>
          <a:xfrm>
            <a:off x="4429124" y="1000108"/>
            <a:ext cx="4500594" cy="928694"/>
          </a:xfrm>
          <a:prstGeom prst="rect">
            <a:avLst/>
          </a:prstGeom>
          <a:solidFill>
            <a:schemeClr val="accent3">
              <a:lumMod val="20000"/>
              <a:lumOff val="80000"/>
            </a:schemeClr>
          </a:solidFill>
          <a:ln w="19050">
            <a:solidFill>
              <a:srgbClr val="002060"/>
            </a:solidFill>
          </a:ln>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b="0" i="0" u="none" strike="noStrike" kern="1200" cap="none" spc="0" normalizeH="0" baseline="0" noProof="0" dirty="0" smtClean="0">
                <a:ln>
                  <a:noFill/>
                </a:ln>
                <a:solidFill>
                  <a:schemeClr val="tx1"/>
                </a:solidFill>
                <a:effectLst/>
                <a:uLnTx/>
                <a:uFillTx/>
                <a:latin typeface="Franklin Gothic Medium" pitchFamily="34" charset="0"/>
              </a:rPr>
              <a:t>La continuidad o permanencia supone una conservación, valoración de la tradición</a:t>
            </a:r>
            <a:r>
              <a:rPr lang="es-MX" dirty="0" smtClean="0">
                <a:latin typeface="Franklin Gothic Medium" pitchFamily="34" charset="0"/>
              </a:rPr>
              <a:t> o defensa de</a:t>
            </a:r>
            <a:r>
              <a:rPr kumimoji="0" lang="es-MX" b="0" i="0" u="none" strike="noStrike" kern="1200" cap="none" spc="0" normalizeH="0" baseline="0" noProof="0" dirty="0" smtClean="0">
                <a:ln>
                  <a:noFill/>
                </a:ln>
                <a:solidFill>
                  <a:schemeClr val="tx1"/>
                </a:solidFill>
                <a:effectLst/>
                <a:uLnTx/>
                <a:uFillTx/>
                <a:latin typeface="Franklin Gothic Medium" pitchFamily="34" charset="0"/>
              </a:rPr>
              <a:t> intereses.</a:t>
            </a:r>
          </a:p>
        </p:txBody>
      </p:sp>
      <p:sp>
        <p:nvSpPr>
          <p:cNvPr id="7" name="2 Subtítulo"/>
          <p:cNvSpPr txBox="1">
            <a:spLocks/>
          </p:cNvSpPr>
          <p:nvPr/>
        </p:nvSpPr>
        <p:spPr>
          <a:xfrm>
            <a:off x="4714876" y="2492896"/>
            <a:ext cx="4000528" cy="648072"/>
          </a:xfrm>
          <a:prstGeom prst="rect">
            <a:avLst/>
          </a:prstGeom>
          <a:solidFill>
            <a:srgbClr val="FFFFCC"/>
          </a:solidFill>
          <a:ln w="19050">
            <a:solidFill>
              <a:srgbClr val="7030A0"/>
            </a:solidFill>
          </a:ln>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MX" sz="1900" dirty="0" smtClean="0">
                <a:latin typeface="Franklin Gothic Medium" pitchFamily="34" charset="0"/>
              </a:rPr>
              <a:t>C</a:t>
            </a:r>
            <a:r>
              <a:rPr kumimoji="0" lang="es-MX" sz="1900" b="0" i="0" u="none" strike="noStrike" kern="1200" cap="none" spc="0" normalizeH="0" baseline="0" noProof="0" dirty="0" err="1" smtClean="0">
                <a:ln>
                  <a:noFill/>
                </a:ln>
                <a:solidFill>
                  <a:schemeClr val="tx1"/>
                </a:solidFill>
                <a:effectLst/>
                <a:uLnTx/>
                <a:uFillTx/>
                <a:latin typeface="Franklin Gothic Medium" pitchFamily="34" charset="0"/>
              </a:rPr>
              <a:t>ambio</a:t>
            </a:r>
            <a:r>
              <a:rPr kumimoji="0" lang="es-MX" sz="1900" b="0" i="0" u="none" strike="noStrike" kern="1200" cap="none" spc="0" normalizeH="0" baseline="0" noProof="0" dirty="0" smtClean="0">
                <a:ln>
                  <a:noFill/>
                </a:ln>
                <a:solidFill>
                  <a:schemeClr val="tx1"/>
                </a:solidFill>
                <a:effectLst/>
                <a:uLnTx/>
                <a:uFillTx/>
                <a:latin typeface="Franklin Gothic Medium" pitchFamily="34" charset="0"/>
              </a:rPr>
              <a:t> implica transformación:</a:t>
            </a:r>
            <a:r>
              <a:rPr kumimoji="0" lang="es-MX" sz="1900" b="0" i="0" u="none" strike="noStrike" kern="1200" cap="none" spc="0" normalizeH="0" noProof="0" dirty="0" smtClean="0">
                <a:ln>
                  <a:noFill/>
                </a:ln>
                <a:solidFill>
                  <a:schemeClr val="tx1"/>
                </a:solidFill>
                <a:effectLst/>
                <a:uLnTx/>
                <a:uFillTx/>
                <a:latin typeface="Franklin Gothic Medium" pitchFamily="34"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MX" sz="1900" b="1" baseline="0" dirty="0" smtClean="0">
                <a:solidFill>
                  <a:srgbClr val="FF0000"/>
                </a:solidFill>
                <a:latin typeface="Franklin Gothic Medium" pitchFamily="34" charset="0"/>
              </a:rPr>
              <a:t>E</a:t>
            </a:r>
            <a:r>
              <a:rPr kumimoji="0" lang="es-MX" sz="1900" b="1" i="0" u="none" strike="noStrike" kern="1200" cap="none" spc="0" normalizeH="0" baseline="0" noProof="0" dirty="0" err="1" smtClean="0">
                <a:ln>
                  <a:noFill/>
                </a:ln>
                <a:solidFill>
                  <a:srgbClr val="FF0000"/>
                </a:solidFill>
                <a:effectLst/>
                <a:uLnTx/>
                <a:uFillTx/>
                <a:latin typeface="Franklin Gothic Medium" pitchFamily="34" charset="0"/>
              </a:rPr>
              <a:t>volución</a:t>
            </a:r>
            <a:r>
              <a:rPr kumimoji="0" lang="es-MX" sz="1900" b="1" i="0" u="none" strike="noStrike" kern="1200" cap="none" spc="0" normalizeH="0" baseline="0" noProof="0" dirty="0" smtClean="0">
                <a:ln>
                  <a:noFill/>
                </a:ln>
                <a:solidFill>
                  <a:srgbClr val="FF0000"/>
                </a:solidFill>
                <a:effectLst/>
                <a:uLnTx/>
                <a:uFillTx/>
                <a:latin typeface="Franklin Gothic Medium" pitchFamily="34" charset="0"/>
              </a:rPr>
              <a:t> - Revolución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2 Subtítulo"/>
          <p:cNvSpPr txBox="1">
            <a:spLocks/>
          </p:cNvSpPr>
          <p:nvPr/>
        </p:nvSpPr>
        <p:spPr>
          <a:xfrm>
            <a:off x="285720" y="3643314"/>
            <a:ext cx="8643998" cy="928124"/>
          </a:xfrm>
          <a:prstGeom prst="rect">
            <a:avLst/>
          </a:prstGeom>
          <a:solidFill>
            <a:schemeClr val="accent6">
              <a:lumMod val="40000"/>
              <a:lumOff val="60000"/>
            </a:schemeClr>
          </a:solidFill>
          <a:ln w="19050">
            <a:solidFill>
              <a:schemeClr val="accent3">
                <a:lumMod val="50000"/>
              </a:schemeClr>
            </a:solidFill>
          </a:ln>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b="0" i="0" u="none" strike="noStrike" kern="1200" cap="none" spc="0" normalizeH="0" baseline="0" noProof="0" dirty="0" smtClean="0">
                <a:ln>
                  <a:noFill/>
                </a:ln>
                <a:solidFill>
                  <a:schemeClr val="tx1"/>
                </a:solidFill>
                <a:effectLst/>
                <a:uLnTx/>
                <a:uFillTx/>
                <a:latin typeface="Franklin Gothic Medium" pitchFamily="34" charset="0"/>
              </a:rPr>
              <a:t>Tanto el cambio como la continuidad se manifiestan en: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b="0" i="0" u="none" strike="noStrike" kern="1200" cap="none" spc="0" normalizeH="0" baseline="0" noProof="0" dirty="0" smtClean="0">
                <a:ln>
                  <a:noFill/>
                </a:ln>
                <a:solidFill>
                  <a:schemeClr val="tx1"/>
                </a:solidFill>
                <a:effectLst/>
                <a:uLnTx/>
                <a:uFillTx/>
                <a:latin typeface="Franklin Gothic Medium" pitchFamily="34" charset="0"/>
              </a:rPr>
              <a:t>Economía – Ciencia – Tecnología – Costumbres - Instituciones – Creencias - Cultura - Política</a:t>
            </a:r>
          </a:p>
        </p:txBody>
      </p:sp>
      <p:pic>
        <p:nvPicPr>
          <p:cNvPr id="11" name="10 Imagen" descr="sra.jpg"/>
          <p:cNvPicPr>
            <a:picLocks noChangeAspect="1"/>
          </p:cNvPicPr>
          <p:nvPr/>
        </p:nvPicPr>
        <p:blipFill>
          <a:blip r:embed="rId4" cstate="print"/>
          <a:stretch>
            <a:fillRect/>
          </a:stretch>
        </p:blipFill>
        <p:spPr>
          <a:xfrm>
            <a:off x="7000892" y="5072074"/>
            <a:ext cx="1861914" cy="1239019"/>
          </a:xfrm>
          <a:prstGeom prst="rect">
            <a:avLst/>
          </a:prstGeom>
          <a:ln>
            <a:solidFill>
              <a:srgbClr val="FF0000"/>
            </a:solidFill>
          </a:ln>
        </p:spPr>
      </p:pic>
      <p:pic>
        <p:nvPicPr>
          <p:cNvPr id="12" name="11 Imagen" descr="altar.jpg"/>
          <p:cNvPicPr>
            <a:picLocks noChangeAspect="1"/>
          </p:cNvPicPr>
          <p:nvPr/>
        </p:nvPicPr>
        <p:blipFill>
          <a:blip r:embed="rId5" cstate="print"/>
          <a:stretch>
            <a:fillRect/>
          </a:stretch>
        </p:blipFill>
        <p:spPr>
          <a:xfrm>
            <a:off x="5286380" y="4857760"/>
            <a:ext cx="1447806" cy="1824236"/>
          </a:xfrm>
          <a:prstGeom prst="rect">
            <a:avLst/>
          </a:prstGeom>
          <a:ln>
            <a:solidFill>
              <a:srgbClr val="FF0000"/>
            </a:solidFill>
          </a:ln>
        </p:spPr>
      </p:pic>
      <p:pic>
        <p:nvPicPr>
          <p:cNvPr id="13" name="12 Imagen" descr="old computer.jpg"/>
          <p:cNvPicPr>
            <a:picLocks noChangeAspect="1"/>
          </p:cNvPicPr>
          <p:nvPr/>
        </p:nvPicPr>
        <p:blipFill>
          <a:blip r:embed="rId6" cstate="print"/>
          <a:stretch>
            <a:fillRect/>
          </a:stretch>
        </p:blipFill>
        <p:spPr>
          <a:xfrm>
            <a:off x="2857488" y="4929198"/>
            <a:ext cx="2088232" cy="1627834"/>
          </a:xfrm>
          <a:prstGeom prst="rect">
            <a:avLst/>
          </a:prstGeom>
          <a:ln>
            <a:solidFill>
              <a:srgbClr val="FF0000"/>
            </a:solidFill>
          </a:ln>
        </p:spPr>
      </p:pic>
      <p:pic>
        <p:nvPicPr>
          <p:cNvPr id="14" name="13 Imagen" descr="pri_identidad.jpg"/>
          <p:cNvPicPr>
            <a:picLocks noChangeAspect="1"/>
          </p:cNvPicPr>
          <p:nvPr/>
        </p:nvPicPr>
        <p:blipFill>
          <a:blip r:embed="rId7" cstate="print"/>
          <a:stretch>
            <a:fillRect/>
          </a:stretch>
        </p:blipFill>
        <p:spPr>
          <a:xfrm>
            <a:off x="285720" y="5000636"/>
            <a:ext cx="2088232" cy="1566174"/>
          </a:xfrm>
          <a:prstGeom prst="rect">
            <a:avLst/>
          </a:prstGeom>
          <a:ln>
            <a:solidFill>
              <a:srgbClr val="FF0000"/>
            </a:solidFill>
          </a:ln>
        </p:spPr>
      </p:pic>
    </p:spTree>
    <p:extLst>
      <p:ext uri="{BB962C8B-B14F-4D97-AF65-F5344CB8AC3E}">
        <p14:creationId xmlns="" xmlns:p14="http://schemas.microsoft.com/office/powerpoint/2010/main" val="268010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Effect transition="in" filter="fade">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ppt_w</p:attrName>
                                        </p:attrNameLst>
                                      </p:cBhvr>
                                      <p:tavLst>
                                        <p:tav tm="0">
                                          <p:val>
                                            <p:fltVal val="0"/>
                                          </p:val>
                                        </p:tav>
                                        <p:tav tm="100000">
                                          <p:val>
                                            <p:strVal val="#ppt_w"/>
                                          </p:val>
                                        </p:tav>
                                      </p:tavLst>
                                    </p:anim>
                                    <p:anim calcmode="lin" valueType="num">
                                      <p:cBhvr>
                                        <p:cTn id="67" dur="500" fill="hold"/>
                                        <p:tgtEl>
                                          <p:spTgt spid="8"/>
                                        </p:tgtEl>
                                        <p:attrNameLst>
                                          <p:attrName>ppt_h</p:attrName>
                                        </p:attrNameLst>
                                      </p:cBhvr>
                                      <p:tavLst>
                                        <p:tav tm="0">
                                          <p:val>
                                            <p:fltVal val="0"/>
                                          </p:val>
                                        </p:tav>
                                        <p:tav tm="100000">
                                          <p:val>
                                            <p:strVal val="#ppt_h"/>
                                          </p:val>
                                        </p:tav>
                                      </p:tavLst>
                                    </p:anim>
                                    <p:animEffect transition="in" filter="fade">
                                      <p:cBhvr>
                                        <p:cTn id="68" dur="500"/>
                                        <p:tgtEl>
                                          <p:spTgt spid="8"/>
                                        </p:tgtEl>
                                      </p:cBhvr>
                                    </p:animEffect>
                                  </p:childTnLst>
                                </p:cTn>
                              </p:par>
                              <p:par>
                                <p:cTn id="69" presetID="53"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Effect transition="in" filter="fade">
                                      <p:cBhvr>
                                        <p:cTn id="73" dur="500"/>
                                        <p:tgtEl>
                                          <p:spTgt spid="7"/>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p:cTn id="78" dur="500" fill="hold"/>
                                        <p:tgtEl>
                                          <p:spTgt spid="10"/>
                                        </p:tgtEl>
                                        <p:attrNameLst>
                                          <p:attrName>ppt_w</p:attrName>
                                        </p:attrNameLst>
                                      </p:cBhvr>
                                      <p:tavLst>
                                        <p:tav tm="0">
                                          <p:val>
                                            <p:fltVal val="0"/>
                                          </p:val>
                                        </p:tav>
                                        <p:tav tm="100000">
                                          <p:val>
                                            <p:strVal val="#ppt_w"/>
                                          </p:val>
                                        </p:tav>
                                      </p:tavLst>
                                    </p:anim>
                                    <p:anim calcmode="lin" valueType="num">
                                      <p:cBhvr>
                                        <p:cTn id="79" dur="500" fill="hold"/>
                                        <p:tgtEl>
                                          <p:spTgt spid="10"/>
                                        </p:tgtEl>
                                        <p:attrNameLst>
                                          <p:attrName>ppt_h</p:attrName>
                                        </p:attrNameLst>
                                      </p:cBhvr>
                                      <p:tavLst>
                                        <p:tav tm="0">
                                          <p:val>
                                            <p:fltVal val="0"/>
                                          </p:val>
                                        </p:tav>
                                        <p:tav tm="100000">
                                          <p:val>
                                            <p:strVal val="#ppt_h"/>
                                          </p:val>
                                        </p:tav>
                                      </p:tavLst>
                                    </p:anim>
                                    <p:animEffect transition="in" filter="fade">
                                      <p:cBhvr>
                                        <p:cTn id="80" dur="500"/>
                                        <p:tgtEl>
                                          <p:spTgt spid="10"/>
                                        </p:tgtEl>
                                      </p:cBhvr>
                                    </p:animEffect>
                                  </p:childTnLst>
                                </p:cTn>
                              </p:par>
                              <p:par>
                                <p:cTn id="81" presetID="53" presetClass="entr" presetSubtype="0"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p:cTn id="83" dur="500" fill="hold"/>
                                        <p:tgtEl>
                                          <p:spTgt spid="9"/>
                                        </p:tgtEl>
                                        <p:attrNameLst>
                                          <p:attrName>ppt_w</p:attrName>
                                        </p:attrNameLst>
                                      </p:cBhvr>
                                      <p:tavLst>
                                        <p:tav tm="0">
                                          <p:val>
                                            <p:fltVal val="0"/>
                                          </p:val>
                                        </p:tav>
                                        <p:tav tm="100000">
                                          <p:val>
                                            <p:strVal val="#ppt_w"/>
                                          </p:val>
                                        </p:tav>
                                      </p:tavLst>
                                    </p:anim>
                                    <p:anim calcmode="lin" valueType="num">
                                      <p:cBhvr>
                                        <p:cTn id="84" dur="500" fill="hold"/>
                                        <p:tgtEl>
                                          <p:spTgt spid="9"/>
                                        </p:tgtEl>
                                        <p:attrNameLst>
                                          <p:attrName>ppt_h</p:attrName>
                                        </p:attrNameLst>
                                      </p:cBhvr>
                                      <p:tavLst>
                                        <p:tav tm="0">
                                          <p:val>
                                            <p:fltVal val="0"/>
                                          </p:val>
                                        </p:tav>
                                        <p:tav tm="100000">
                                          <p:val>
                                            <p:strVal val="#ppt_h"/>
                                          </p:val>
                                        </p:tav>
                                      </p:tavLst>
                                    </p:anim>
                                    <p:animEffect transition="in" filter="fade">
                                      <p:cBhvr>
                                        <p:cTn id="85" dur="5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0" fill="hold" nodeType="click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p:cTn id="90" dur="500" fill="hold"/>
                                        <p:tgtEl>
                                          <p:spTgt spid="14"/>
                                        </p:tgtEl>
                                        <p:attrNameLst>
                                          <p:attrName>ppt_w</p:attrName>
                                        </p:attrNameLst>
                                      </p:cBhvr>
                                      <p:tavLst>
                                        <p:tav tm="0">
                                          <p:val>
                                            <p:fltVal val="0"/>
                                          </p:val>
                                        </p:tav>
                                        <p:tav tm="100000">
                                          <p:val>
                                            <p:strVal val="#ppt_w"/>
                                          </p:val>
                                        </p:tav>
                                      </p:tavLst>
                                    </p:anim>
                                    <p:anim calcmode="lin" valueType="num">
                                      <p:cBhvr>
                                        <p:cTn id="91" dur="500" fill="hold"/>
                                        <p:tgtEl>
                                          <p:spTgt spid="14"/>
                                        </p:tgtEl>
                                        <p:attrNameLst>
                                          <p:attrName>ppt_h</p:attrName>
                                        </p:attrNameLst>
                                      </p:cBhvr>
                                      <p:tavLst>
                                        <p:tav tm="0">
                                          <p:val>
                                            <p:fltVal val="0"/>
                                          </p:val>
                                        </p:tav>
                                        <p:tav tm="100000">
                                          <p:val>
                                            <p:strVal val="#ppt_h"/>
                                          </p:val>
                                        </p:tav>
                                      </p:tavLst>
                                    </p:anim>
                                    <p:animEffect transition="in" filter="fade">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0" fill="hold"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Effect transition="in" filter="fade">
                                      <p:cBhvr>
                                        <p:cTn id="99" dur="500"/>
                                        <p:tgtEl>
                                          <p:spTgt spid="13"/>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0" fill="hold" nodeType="clickEffect">
                                  <p:stCondLst>
                                    <p:cond delay="0"/>
                                  </p:stCondLst>
                                  <p:childTnLst>
                                    <p:set>
                                      <p:cBhvr>
                                        <p:cTn id="103" dur="1" fill="hold">
                                          <p:stCondLst>
                                            <p:cond delay="0"/>
                                          </p:stCondLst>
                                        </p:cTn>
                                        <p:tgtEl>
                                          <p:spTgt spid="12"/>
                                        </p:tgtEl>
                                        <p:attrNameLst>
                                          <p:attrName>style.visibility</p:attrName>
                                        </p:attrNameLst>
                                      </p:cBhvr>
                                      <p:to>
                                        <p:strVal val="visible"/>
                                      </p:to>
                                    </p:set>
                                    <p:anim calcmode="lin" valueType="num">
                                      <p:cBhvr>
                                        <p:cTn id="104" dur="500" fill="hold"/>
                                        <p:tgtEl>
                                          <p:spTgt spid="12"/>
                                        </p:tgtEl>
                                        <p:attrNameLst>
                                          <p:attrName>ppt_w</p:attrName>
                                        </p:attrNameLst>
                                      </p:cBhvr>
                                      <p:tavLst>
                                        <p:tav tm="0">
                                          <p:val>
                                            <p:fltVal val="0"/>
                                          </p:val>
                                        </p:tav>
                                        <p:tav tm="100000">
                                          <p:val>
                                            <p:strVal val="#ppt_w"/>
                                          </p:val>
                                        </p:tav>
                                      </p:tavLst>
                                    </p:anim>
                                    <p:anim calcmode="lin" valueType="num">
                                      <p:cBhvr>
                                        <p:cTn id="105" dur="500" fill="hold"/>
                                        <p:tgtEl>
                                          <p:spTgt spid="12"/>
                                        </p:tgtEl>
                                        <p:attrNameLst>
                                          <p:attrName>ppt_h</p:attrName>
                                        </p:attrNameLst>
                                      </p:cBhvr>
                                      <p:tavLst>
                                        <p:tav tm="0">
                                          <p:val>
                                            <p:fltVal val="0"/>
                                          </p:val>
                                        </p:tav>
                                        <p:tav tm="100000">
                                          <p:val>
                                            <p:strVal val="#ppt_h"/>
                                          </p:val>
                                        </p:tav>
                                      </p:tavLst>
                                    </p:anim>
                                    <p:animEffect transition="in" filter="fade">
                                      <p:cBhvr>
                                        <p:cTn id="106" dur="500"/>
                                        <p:tgtEl>
                                          <p:spTgt spid="12"/>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0" fill="hold" nodeType="clickEffect">
                                  <p:stCondLst>
                                    <p:cond delay="0"/>
                                  </p:stCondLst>
                                  <p:childTnLst>
                                    <p:set>
                                      <p:cBhvr>
                                        <p:cTn id="110" dur="1" fill="hold">
                                          <p:stCondLst>
                                            <p:cond delay="0"/>
                                          </p:stCondLst>
                                        </p:cTn>
                                        <p:tgtEl>
                                          <p:spTgt spid="11"/>
                                        </p:tgtEl>
                                        <p:attrNameLst>
                                          <p:attrName>style.visibility</p:attrName>
                                        </p:attrNameLst>
                                      </p:cBhvr>
                                      <p:to>
                                        <p:strVal val="visible"/>
                                      </p:to>
                                    </p:set>
                                    <p:anim calcmode="lin" valueType="num">
                                      <p:cBhvr>
                                        <p:cTn id="111" dur="500" fill="hold"/>
                                        <p:tgtEl>
                                          <p:spTgt spid="11"/>
                                        </p:tgtEl>
                                        <p:attrNameLst>
                                          <p:attrName>ppt_w</p:attrName>
                                        </p:attrNameLst>
                                      </p:cBhvr>
                                      <p:tavLst>
                                        <p:tav tm="0">
                                          <p:val>
                                            <p:fltVal val="0"/>
                                          </p:val>
                                        </p:tav>
                                        <p:tav tm="100000">
                                          <p:val>
                                            <p:strVal val="#ppt_w"/>
                                          </p:val>
                                        </p:tav>
                                      </p:tavLst>
                                    </p:anim>
                                    <p:anim calcmode="lin" valueType="num">
                                      <p:cBhvr>
                                        <p:cTn id="112" dur="500" fill="hold"/>
                                        <p:tgtEl>
                                          <p:spTgt spid="11"/>
                                        </p:tgtEl>
                                        <p:attrNameLst>
                                          <p:attrName>ppt_h</p:attrName>
                                        </p:attrNameLst>
                                      </p:cBhvr>
                                      <p:tavLst>
                                        <p:tav tm="0">
                                          <p:val>
                                            <p:fltVal val="0"/>
                                          </p:val>
                                        </p:tav>
                                        <p:tav tm="100000">
                                          <p:val>
                                            <p:strVal val="#ppt_h"/>
                                          </p:val>
                                        </p:tav>
                                      </p:tavLst>
                                    </p:anim>
                                    <p:animEffect transition="in" filter="fade">
                                      <p:cBhvr>
                                        <p:cTn id="1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6" grpId="0" animBg="1"/>
      <p:bldP spid="3" grpId="0" uiExpand="1" build="p" animBg="1"/>
      <p:bldP spid="5" grpId="0" animBg="1"/>
      <p:bldP spid="7" grpId="0" animBg="1"/>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719</Words>
  <Application>Microsoft Office PowerPoint</Application>
  <PresentationFormat>Presentación en pantalla (4:3)</PresentationFormat>
  <Paragraphs>86</Paragraphs>
  <Slides>11</Slides>
  <Notes>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Diapositiva 1</vt:lpstr>
      <vt:lpstr>Alfred Binet  (1857 – 1911)</vt:lpstr>
      <vt:lpstr>TEORIA DE WALLON</vt:lpstr>
      <vt:lpstr>Diapositiva 4</vt:lpstr>
      <vt:lpstr>Diapositiva 5</vt:lpstr>
      <vt:lpstr>Razonamiento lógico - formal</vt:lpstr>
      <vt:lpstr>NOCION DE GLOBALIZACION</vt:lpstr>
      <vt:lpstr>CRITERIOS DE LA GLOBALIZACION</vt:lpstr>
      <vt:lpstr>Noción de continuidad</vt:lpstr>
      <vt:lpstr>Noción de continuidad</vt:lpstr>
      <vt:lpstr>Diapositiva 11</vt:lpstr>
    </vt:vector>
  </TitlesOfParts>
  <Company>http://www.centor.mx.gd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Binet  (1857 – 1911)</dc:title>
  <dc:creator>Centor</dc:creator>
  <cp:lastModifiedBy>Centor</cp:lastModifiedBy>
  <cp:revision>41</cp:revision>
  <dcterms:created xsi:type="dcterms:W3CDTF">2015-01-21T01:31:41Z</dcterms:created>
  <dcterms:modified xsi:type="dcterms:W3CDTF">2015-01-31T03:45:41Z</dcterms:modified>
</cp:coreProperties>
</file>